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302" r:id="rId3"/>
    <p:sldId id="257" r:id="rId4"/>
    <p:sldId id="276" r:id="rId5"/>
    <p:sldId id="289" r:id="rId6"/>
    <p:sldId id="293" r:id="rId7"/>
    <p:sldId id="290" r:id="rId8"/>
    <p:sldId id="300" r:id="rId9"/>
    <p:sldId id="292" r:id="rId10"/>
    <p:sldId id="295" r:id="rId11"/>
    <p:sldId id="296" r:id="rId12"/>
    <p:sldId id="297" r:id="rId13"/>
    <p:sldId id="298" r:id="rId14"/>
    <p:sldId id="267" r:id="rId15"/>
    <p:sldId id="277" r:id="rId16"/>
    <p:sldId id="279" r:id="rId17"/>
    <p:sldId id="286" r:id="rId18"/>
    <p:sldId id="294" r:id="rId19"/>
    <p:sldId id="26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11"/>
    <p:restoredTop sz="94490"/>
  </p:normalViewPr>
  <p:slideViewPr>
    <p:cSldViewPr snapToGrid="0" snapToObjects="1">
      <p:cViewPr varScale="1">
        <p:scale>
          <a:sx n="64" d="100"/>
          <a:sy n="64" d="100"/>
        </p:scale>
        <p:origin x="57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707AF1-94A3-C24A-9DCF-3E6825B60B27}" type="doc">
      <dgm:prSet loTypeId="urn:microsoft.com/office/officeart/2005/8/layout/cycle6" loCatId="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E408E5B2-3605-684D-9025-442D4B79F9BC}">
      <dgm:prSet phldrT="[Text]" custT="1"/>
      <dgm:spPr/>
      <dgm:t>
        <a:bodyPr/>
        <a:lstStyle/>
        <a:p>
          <a:r>
            <a:rPr lang="en-US" sz="2000" b="1" dirty="0" err="1"/>
            <a:t>Aracılar</a:t>
          </a:r>
          <a:endParaRPr lang="en-US" sz="2000" b="1" dirty="0"/>
        </a:p>
      </dgm:t>
    </dgm:pt>
    <dgm:pt modelId="{B4B70B14-A108-B84D-AC5F-259F0E795720}" type="parTrans" cxnId="{CDCE7083-5B48-1A45-9F37-B3720DECCC40}">
      <dgm:prSet/>
      <dgm:spPr/>
      <dgm:t>
        <a:bodyPr/>
        <a:lstStyle/>
        <a:p>
          <a:endParaRPr lang="en-US"/>
        </a:p>
      </dgm:t>
    </dgm:pt>
    <dgm:pt modelId="{68E5B2DA-E482-E949-9A89-259595027DCE}" type="sibTrans" cxnId="{CDCE7083-5B48-1A45-9F37-B3720DECCC40}">
      <dgm:prSet/>
      <dgm:spPr/>
      <dgm:t>
        <a:bodyPr/>
        <a:lstStyle/>
        <a:p>
          <a:endParaRPr lang="en-US"/>
        </a:p>
      </dgm:t>
    </dgm:pt>
    <dgm:pt modelId="{4CDE9DEF-5A56-0843-A46C-5089A86100B0}">
      <dgm:prSet phldrT="[Text]" custT="1"/>
      <dgm:spPr/>
      <dgm:t>
        <a:bodyPr/>
        <a:lstStyle/>
        <a:p>
          <a:r>
            <a:rPr lang="en-US" sz="2000" b="1" dirty="0" err="1"/>
            <a:t>Hasar</a:t>
          </a:r>
          <a:endParaRPr lang="en-US" sz="2000" b="1" dirty="0"/>
        </a:p>
      </dgm:t>
    </dgm:pt>
    <dgm:pt modelId="{059D6A77-96C8-1543-AC93-7B4379F82949}" type="parTrans" cxnId="{92436506-2E75-3D4B-B3CB-812115CAC1CF}">
      <dgm:prSet/>
      <dgm:spPr/>
      <dgm:t>
        <a:bodyPr/>
        <a:lstStyle/>
        <a:p>
          <a:endParaRPr lang="en-US"/>
        </a:p>
      </dgm:t>
    </dgm:pt>
    <dgm:pt modelId="{CA9C7BD2-DDAD-754E-B9BC-FA9E13C5DF6C}" type="sibTrans" cxnId="{92436506-2E75-3D4B-B3CB-812115CAC1CF}">
      <dgm:prSet/>
      <dgm:spPr/>
      <dgm:t>
        <a:bodyPr/>
        <a:lstStyle/>
        <a:p>
          <a:endParaRPr lang="en-US"/>
        </a:p>
      </dgm:t>
    </dgm:pt>
    <dgm:pt modelId="{AD10E7D2-FDB1-A442-918E-4A20EFF03801}">
      <dgm:prSet phldrT="[Text]" custT="1"/>
      <dgm:spPr/>
      <dgm:t>
        <a:bodyPr/>
        <a:lstStyle/>
        <a:p>
          <a:r>
            <a:rPr lang="en-US" sz="2000" b="1" dirty="0"/>
            <a:t>Rücu</a:t>
          </a:r>
        </a:p>
      </dgm:t>
    </dgm:pt>
    <dgm:pt modelId="{E8F3D174-2563-6D41-BA81-4303187F2F3D}" type="parTrans" cxnId="{160129C1-2DDB-F542-94E8-27022AAA3D8A}">
      <dgm:prSet/>
      <dgm:spPr/>
      <dgm:t>
        <a:bodyPr/>
        <a:lstStyle/>
        <a:p>
          <a:endParaRPr lang="en-US"/>
        </a:p>
      </dgm:t>
    </dgm:pt>
    <dgm:pt modelId="{3006FAB5-D0C5-9940-835E-B1B5F7BAFBC5}" type="sibTrans" cxnId="{160129C1-2DDB-F542-94E8-27022AAA3D8A}">
      <dgm:prSet/>
      <dgm:spPr/>
      <dgm:t>
        <a:bodyPr/>
        <a:lstStyle/>
        <a:p>
          <a:endParaRPr lang="en-US"/>
        </a:p>
      </dgm:t>
    </dgm:pt>
    <dgm:pt modelId="{78E4A9A8-FBAA-2041-AC4F-A1F954C37D51}">
      <dgm:prSet phldrT="[Text]" custT="1"/>
      <dgm:spPr/>
      <dgm:t>
        <a:bodyPr/>
        <a:lstStyle/>
        <a:p>
          <a:r>
            <a:rPr lang="en-US" sz="1800" b="1" dirty="0" err="1"/>
            <a:t>Destek</a:t>
          </a:r>
          <a:r>
            <a:rPr lang="en-US" sz="1800" b="1" dirty="0"/>
            <a:t> </a:t>
          </a:r>
          <a:r>
            <a:rPr lang="en-US" sz="1800" b="1" dirty="0" err="1"/>
            <a:t>Hizmet</a:t>
          </a:r>
          <a:r>
            <a:rPr lang="en-US" sz="1800" b="1" dirty="0"/>
            <a:t> </a:t>
          </a:r>
          <a:r>
            <a:rPr lang="en-US" sz="1800" b="1" dirty="0" err="1"/>
            <a:t>Sağlayıcılar</a:t>
          </a:r>
          <a:r>
            <a:rPr lang="en-US" sz="1800" b="1" dirty="0"/>
            <a:t>            (</a:t>
          </a:r>
          <a:r>
            <a:rPr lang="en-US" sz="1800" b="1" dirty="0" err="1"/>
            <a:t>Assistans</a:t>
          </a:r>
          <a:r>
            <a:rPr lang="en-US" sz="1800" b="1" dirty="0"/>
            <a:t> </a:t>
          </a:r>
          <a:r>
            <a:rPr lang="en-US" sz="1800" b="1" dirty="0" err="1"/>
            <a:t>Şirketler</a:t>
          </a:r>
          <a:r>
            <a:rPr lang="en-US" sz="1800" b="1" dirty="0"/>
            <a:t> </a:t>
          </a:r>
          <a:r>
            <a:rPr lang="en-US" sz="1800" b="1" dirty="0" err="1"/>
            <a:t>Dahil</a:t>
          </a:r>
          <a:r>
            <a:rPr lang="en-US" sz="1800" b="1" dirty="0"/>
            <a:t>)</a:t>
          </a:r>
        </a:p>
      </dgm:t>
    </dgm:pt>
    <dgm:pt modelId="{CD6D2210-55B8-1142-940E-8450FB56A3BE}" type="parTrans" cxnId="{D63B011F-C041-EA4B-887F-3AD08D0D856B}">
      <dgm:prSet/>
      <dgm:spPr/>
      <dgm:t>
        <a:bodyPr/>
        <a:lstStyle/>
        <a:p>
          <a:endParaRPr lang="en-US"/>
        </a:p>
      </dgm:t>
    </dgm:pt>
    <dgm:pt modelId="{3A8AB319-BD2B-224C-8883-AD00CCC4B064}" type="sibTrans" cxnId="{D63B011F-C041-EA4B-887F-3AD08D0D856B}">
      <dgm:prSet/>
      <dgm:spPr/>
      <dgm:t>
        <a:bodyPr/>
        <a:lstStyle/>
        <a:p>
          <a:endParaRPr lang="en-US"/>
        </a:p>
      </dgm:t>
    </dgm:pt>
    <dgm:pt modelId="{7573B5D5-0BCD-9746-BB67-760A0034323F}">
      <dgm:prSet phldrT="[Text]" custT="1"/>
      <dgm:spPr/>
      <dgm:t>
        <a:bodyPr/>
        <a:lstStyle/>
        <a:p>
          <a:r>
            <a:rPr lang="en-US" sz="2000" b="1" dirty="0" err="1"/>
            <a:t>Çalışanlar</a:t>
          </a:r>
          <a:endParaRPr lang="en-US" sz="2000" b="1" dirty="0"/>
        </a:p>
      </dgm:t>
    </dgm:pt>
    <dgm:pt modelId="{ED7E5EE6-0AB8-204A-B4EA-8415B70982E0}" type="parTrans" cxnId="{55D96187-E00C-394D-8181-AA76CC21CD12}">
      <dgm:prSet/>
      <dgm:spPr/>
      <dgm:t>
        <a:bodyPr/>
        <a:lstStyle/>
        <a:p>
          <a:endParaRPr lang="en-US"/>
        </a:p>
      </dgm:t>
    </dgm:pt>
    <dgm:pt modelId="{381745EE-9C15-2E4F-9E26-4B8512A200C8}" type="sibTrans" cxnId="{55D96187-E00C-394D-8181-AA76CC21CD12}">
      <dgm:prSet/>
      <dgm:spPr/>
      <dgm:t>
        <a:bodyPr/>
        <a:lstStyle/>
        <a:p>
          <a:endParaRPr lang="en-US"/>
        </a:p>
      </dgm:t>
    </dgm:pt>
    <dgm:pt modelId="{D482EF91-D3D8-2944-99E5-6A7D5648E4DC}">
      <dgm:prSet phldrT="[Text]" custT="1"/>
      <dgm:spPr/>
      <dgm:t>
        <a:bodyPr/>
        <a:lstStyle/>
        <a:p>
          <a:r>
            <a:rPr lang="en-US" sz="2000" b="1" dirty="0" err="1"/>
            <a:t>Diğer</a:t>
          </a:r>
          <a:r>
            <a:rPr lang="en-US" sz="2000" b="1" dirty="0"/>
            <a:t> Mal </a:t>
          </a:r>
          <a:r>
            <a:rPr lang="en-US" sz="2000" b="1" dirty="0" err="1"/>
            <a:t>ve</a:t>
          </a:r>
          <a:r>
            <a:rPr lang="en-US" sz="2000" b="1" dirty="0"/>
            <a:t> </a:t>
          </a:r>
          <a:r>
            <a:rPr lang="en-US" sz="2000" b="1" dirty="0" err="1"/>
            <a:t>Hizmet</a:t>
          </a:r>
          <a:r>
            <a:rPr lang="en-US" sz="2000" b="1" dirty="0"/>
            <a:t> </a:t>
          </a:r>
          <a:r>
            <a:rPr lang="en-US" sz="2000" b="1" dirty="0" err="1"/>
            <a:t>Sağlayıcılar</a:t>
          </a:r>
          <a:endParaRPr lang="en-US" sz="2000" b="1" dirty="0"/>
        </a:p>
      </dgm:t>
    </dgm:pt>
    <dgm:pt modelId="{91AD2D7F-11D7-104E-94BF-D6E38BF29068}" type="parTrans" cxnId="{6EFB4C3E-8382-0444-9198-E70A01286600}">
      <dgm:prSet/>
      <dgm:spPr/>
      <dgm:t>
        <a:bodyPr/>
        <a:lstStyle/>
        <a:p>
          <a:endParaRPr lang="en-US"/>
        </a:p>
      </dgm:t>
    </dgm:pt>
    <dgm:pt modelId="{C80486DE-4183-0A48-BC15-4036EF583E4C}" type="sibTrans" cxnId="{6EFB4C3E-8382-0444-9198-E70A01286600}">
      <dgm:prSet/>
      <dgm:spPr/>
      <dgm:t>
        <a:bodyPr/>
        <a:lstStyle/>
        <a:p>
          <a:endParaRPr lang="en-US"/>
        </a:p>
      </dgm:t>
    </dgm:pt>
    <dgm:pt modelId="{91F27755-E8AF-3841-B502-A940F082EEBF}">
      <dgm:prSet custT="1"/>
      <dgm:spPr/>
      <dgm:t>
        <a:bodyPr/>
        <a:lstStyle/>
        <a:p>
          <a:r>
            <a:rPr lang="en-US" sz="2000" b="1" dirty="0" err="1"/>
            <a:t>Reasürörler</a:t>
          </a:r>
          <a:endParaRPr lang="en-US" sz="2000" b="1" dirty="0"/>
        </a:p>
      </dgm:t>
    </dgm:pt>
    <dgm:pt modelId="{E94B3FA8-6CE9-1C49-8DF2-37AA6D869AA5}" type="parTrans" cxnId="{16EA1141-423F-0240-A5C1-1F2745071459}">
      <dgm:prSet/>
      <dgm:spPr/>
      <dgm:t>
        <a:bodyPr/>
        <a:lstStyle/>
        <a:p>
          <a:endParaRPr lang="en-US"/>
        </a:p>
      </dgm:t>
    </dgm:pt>
    <dgm:pt modelId="{8299CFBF-7A0C-B843-B694-531053FD53C9}" type="sibTrans" cxnId="{16EA1141-423F-0240-A5C1-1F2745071459}">
      <dgm:prSet/>
      <dgm:spPr/>
      <dgm:t>
        <a:bodyPr/>
        <a:lstStyle/>
        <a:p>
          <a:endParaRPr lang="en-US"/>
        </a:p>
      </dgm:t>
    </dgm:pt>
    <dgm:pt modelId="{0CB43B8C-98E1-9949-88D6-286F7DC29ADE}" type="pres">
      <dgm:prSet presAssocID="{B7707AF1-94A3-C24A-9DCF-3E6825B60B27}" presName="cycle" presStyleCnt="0">
        <dgm:presLayoutVars>
          <dgm:dir/>
          <dgm:resizeHandles val="exact"/>
        </dgm:presLayoutVars>
      </dgm:prSet>
      <dgm:spPr/>
    </dgm:pt>
    <dgm:pt modelId="{C99ED782-93B8-0A4A-85A0-928F564E67BC}" type="pres">
      <dgm:prSet presAssocID="{E408E5B2-3605-684D-9025-442D4B79F9BC}" presName="node" presStyleLbl="node1" presStyleIdx="0" presStyleCnt="7" custRadScaleRad="95696" custRadScaleInc="8091">
        <dgm:presLayoutVars>
          <dgm:bulletEnabled val="1"/>
        </dgm:presLayoutVars>
      </dgm:prSet>
      <dgm:spPr/>
    </dgm:pt>
    <dgm:pt modelId="{B80D3682-C3A8-414C-AD82-365BF3E5C086}" type="pres">
      <dgm:prSet presAssocID="{E408E5B2-3605-684D-9025-442D4B79F9BC}" presName="spNode" presStyleCnt="0"/>
      <dgm:spPr/>
    </dgm:pt>
    <dgm:pt modelId="{B514979B-B93E-EB48-9D14-04A7D9E0A72F}" type="pres">
      <dgm:prSet presAssocID="{68E5B2DA-E482-E949-9A89-259595027DCE}" presName="sibTrans" presStyleLbl="sibTrans1D1" presStyleIdx="0" presStyleCnt="7"/>
      <dgm:spPr/>
    </dgm:pt>
    <dgm:pt modelId="{7B3790AD-1DF9-DF4D-A31C-5F392C790A4F}" type="pres">
      <dgm:prSet presAssocID="{4CDE9DEF-5A56-0843-A46C-5089A86100B0}" presName="node" presStyleLbl="node1" presStyleIdx="1" presStyleCnt="7">
        <dgm:presLayoutVars>
          <dgm:bulletEnabled val="1"/>
        </dgm:presLayoutVars>
      </dgm:prSet>
      <dgm:spPr/>
    </dgm:pt>
    <dgm:pt modelId="{FC1127AC-97E8-2940-A18C-35CBBE9CCBA5}" type="pres">
      <dgm:prSet presAssocID="{4CDE9DEF-5A56-0843-A46C-5089A86100B0}" presName="spNode" presStyleCnt="0"/>
      <dgm:spPr/>
    </dgm:pt>
    <dgm:pt modelId="{6B3E227D-8678-F24D-80F2-C5581CE4F04A}" type="pres">
      <dgm:prSet presAssocID="{CA9C7BD2-DDAD-754E-B9BC-FA9E13C5DF6C}" presName="sibTrans" presStyleLbl="sibTrans1D1" presStyleIdx="1" presStyleCnt="7"/>
      <dgm:spPr/>
    </dgm:pt>
    <dgm:pt modelId="{D385B19E-0CBA-9F45-B48A-10D370023604}" type="pres">
      <dgm:prSet presAssocID="{AD10E7D2-FDB1-A442-918E-4A20EFF03801}" presName="node" presStyleLbl="node1" presStyleIdx="2" presStyleCnt="7" custRadScaleRad="101634" custRadScaleInc="-31716">
        <dgm:presLayoutVars>
          <dgm:bulletEnabled val="1"/>
        </dgm:presLayoutVars>
      </dgm:prSet>
      <dgm:spPr/>
    </dgm:pt>
    <dgm:pt modelId="{D5BD904D-AA0E-9646-B7C8-FDF5CED0E5DF}" type="pres">
      <dgm:prSet presAssocID="{AD10E7D2-FDB1-A442-918E-4A20EFF03801}" presName="spNode" presStyleCnt="0"/>
      <dgm:spPr/>
    </dgm:pt>
    <dgm:pt modelId="{C043B599-E5EC-B14F-ACEB-F52FE9886A9B}" type="pres">
      <dgm:prSet presAssocID="{3006FAB5-D0C5-9940-835E-B1B5F7BAFBC5}" presName="sibTrans" presStyleLbl="sibTrans1D1" presStyleIdx="2" presStyleCnt="7"/>
      <dgm:spPr/>
    </dgm:pt>
    <dgm:pt modelId="{55D43AB6-64D5-204C-8517-8CA66947C50B}" type="pres">
      <dgm:prSet presAssocID="{78E4A9A8-FBAA-2041-AC4F-A1F954C37D51}" presName="node" presStyleLbl="node1" presStyleIdx="3" presStyleCnt="7" custScaleX="260154" custScaleY="137776" custRadScaleRad="107711" custRadScaleInc="-62994">
        <dgm:presLayoutVars>
          <dgm:bulletEnabled val="1"/>
        </dgm:presLayoutVars>
      </dgm:prSet>
      <dgm:spPr/>
    </dgm:pt>
    <dgm:pt modelId="{8FD3654C-1F44-6D4E-B511-108918977910}" type="pres">
      <dgm:prSet presAssocID="{78E4A9A8-FBAA-2041-AC4F-A1F954C37D51}" presName="spNode" presStyleCnt="0"/>
      <dgm:spPr/>
    </dgm:pt>
    <dgm:pt modelId="{746A27E4-8B5E-6D43-890F-45E8DF634E32}" type="pres">
      <dgm:prSet presAssocID="{3A8AB319-BD2B-224C-8883-AD00CCC4B064}" presName="sibTrans" presStyleLbl="sibTrans1D1" presStyleIdx="3" presStyleCnt="7"/>
      <dgm:spPr/>
    </dgm:pt>
    <dgm:pt modelId="{8F1BD61C-6894-024A-BBD3-5BB89C3838BE}" type="pres">
      <dgm:prSet presAssocID="{7573B5D5-0BCD-9746-BB67-760A0034323F}" presName="node" presStyleLbl="node1" presStyleIdx="4" presStyleCnt="7" custScaleX="132676" custRadScaleRad="108043" custRadScaleInc="85594">
        <dgm:presLayoutVars>
          <dgm:bulletEnabled val="1"/>
        </dgm:presLayoutVars>
      </dgm:prSet>
      <dgm:spPr/>
    </dgm:pt>
    <dgm:pt modelId="{B73852CF-0B92-BF4F-AF47-FB00AA81ED00}" type="pres">
      <dgm:prSet presAssocID="{7573B5D5-0BCD-9746-BB67-760A0034323F}" presName="spNode" presStyleCnt="0"/>
      <dgm:spPr/>
    </dgm:pt>
    <dgm:pt modelId="{97DA65A0-660F-F245-B0BD-2713370CAE71}" type="pres">
      <dgm:prSet presAssocID="{381745EE-9C15-2E4F-9E26-4B8512A200C8}" presName="sibTrans" presStyleLbl="sibTrans1D1" presStyleIdx="4" presStyleCnt="7"/>
      <dgm:spPr/>
    </dgm:pt>
    <dgm:pt modelId="{A7C8B933-C0C2-864D-B83D-4B325BE5884F}" type="pres">
      <dgm:prSet presAssocID="{D482EF91-D3D8-2944-99E5-6A7D5648E4DC}" presName="node" presStyleLbl="node1" presStyleIdx="5" presStyleCnt="7" custScaleX="150612" custScaleY="151813" custRadScaleRad="99681" custRadScaleInc="38118">
        <dgm:presLayoutVars>
          <dgm:bulletEnabled val="1"/>
        </dgm:presLayoutVars>
      </dgm:prSet>
      <dgm:spPr/>
    </dgm:pt>
    <dgm:pt modelId="{9C9D24DD-D91A-E347-9B83-B217185FD9C3}" type="pres">
      <dgm:prSet presAssocID="{D482EF91-D3D8-2944-99E5-6A7D5648E4DC}" presName="spNode" presStyleCnt="0"/>
      <dgm:spPr/>
    </dgm:pt>
    <dgm:pt modelId="{654CBFE7-11F4-6D45-AF0A-045043C1243F}" type="pres">
      <dgm:prSet presAssocID="{C80486DE-4183-0A48-BC15-4036EF583E4C}" presName="sibTrans" presStyleLbl="sibTrans1D1" presStyleIdx="5" presStyleCnt="7"/>
      <dgm:spPr/>
    </dgm:pt>
    <dgm:pt modelId="{FEAD45F6-1689-344F-9430-B64AFB39A23F}" type="pres">
      <dgm:prSet presAssocID="{91F27755-E8AF-3841-B502-A940F082EEBF}" presName="node" presStyleLbl="node1" presStyleIdx="6" presStyleCnt="7" custScaleX="142583">
        <dgm:presLayoutVars>
          <dgm:bulletEnabled val="1"/>
        </dgm:presLayoutVars>
      </dgm:prSet>
      <dgm:spPr/>
    </dgm:pt>
    <dgm:pt modelId="{D2F467EB-AC29-0C4E-BF3E-974E6D3F1CD2}" type="pres">
      <dgm:prSet presAssocID="{91F27755-E8AF-3841-B502-A940F082EEBF}" presName="spNode" presStyleCnt="0"/>
      <dgm:spPr/>
    </dgm:pt>
    <dgm:pt modelId="{4473EE93-F524-114C-BD15-22F8953AF631}" type="pres">
      <dgm:prSet presAssocID="{8299CFBF-7A0C-B843-B694-531053FD53C9}" presName="sibTrans" presStyleLbl="sibTrans1D1" presStyleIdx="6" presStyleCnt="7"/>
      <dgm:spPr/>
    </dgm:pt>
  </dgm:ptLst>
  <dgm:cxnLst>
    <dgm:cxn modelId="{92436506-2E75-3D4B-B3CB-812115CAC1CF}" srcId="{B7707AF1-94A3-C24A-9DCF-3E6825B60B27}" destId="{4CDE9DEF-5A56-0843-A46C-5089A86100B0}" srcOrd="1" destOrd="0" parTransId="{059D6A77-96C8-1543-AC93-7B4379F82949}" sibTransId="{CA9C7BD2-DDAD-754E-B9BC-FA9E13C5DF6C}"/>
    <dgm:cxn modelId="{521EEF10-A3B9-9643-AEAF-98B7215345FF}" type="presOf" srcId="{CA9C7BD2-DDAD-754E-B9BC-FA9E13C5DF6C}" destId="{6B3E227D-8678-F24D-80F2-C5581CE4F04A}" srcOrd="0" destOrd="0" presId="urn:microsoft.com/office/officeart/2005/8/layout/cycle6"/>
    <dgm:cxn modelId="{6C30BD12-6ADC-E74C-88FB-484C2294DDE6}" type="presOf" srcId="{78E4A9A8-FBAA-2041-AC4F-A1F954C37D51}" destId="{55D43AB6-64D5-204C-8517-8CA66947C50B}" srcOrd="0" destOrd="0" presId="urn:microsoft.com/office/officeart/2005/8/layout/cycle6"/>
    <dgm:cxn modelId="{5140D21E-8DF3-7A45-BE4B-1135B00A82F4}" type="presOf" srcId="{3006FAB5-D0C5-9940-835E-B1B5F7BAFBC5}" destId="{C043B599-E5EC-B14F-ACEB-F52FE9886A9B}" srcOrd="0" destOrd="0" presId="urn:microsoft.com/office/officeart/2005/8/layout/cycle6"/>
    <dgm:cxn modelId="{D63B011F-C041-EA4B-887F-3AD08D0D856B}" srcId="{B7707AF1-94A3-C24A-9DCF-3E6825B60B27}" destId="{78E4A9A8-FBAA-2041-AC4F-A1F954C37D51}" srcOrd="3" destOrd="0" parTransId="{CD6D2210-55B8-1142-940E-8450FB56A3BE}" sibTransId="{3A8AB319-BD2B-224C-8883-AD00CCC4B064}"/>
    <dgm:cxn modelId="{44F7E324-5522-B144-B329-28258B8B6491}" type="presOf" srcId="{E408E5B2-3605-684D-9025-442D4B79F9BC}" destId="{C99ED782-93B8-0A4A-85A0-928F564E67BC}" srcOrd="0" destOrd="0" presId="urn:microsoft.com/office/officeart/2005/8/layout/cycle6"/>
    <dgm:cxn modelId="{22067C2D-F57E-9740-9DB2-12C0AE383BFC}" type="presOf" srcId="{B7707AF1-94A3-C24A-9DCF-3E6825B60B27}" destId="{0CB43B8C-98E1-9949-88D6-286F7DC29ADE}" srcOrd="0" destOrd="0" presId="urn:microsoft.com/office/officeart/2005/8/layout/cycle6"/>
    <dgm:cxn modelId="{4501A234-A076-494A-A332-19382ACFD4C4}" type="presOf" srcId="{D482EF91-D3D8-2944-99E5-6A7D5648E4DC}" destId="{A7C8B933-C0C2-864D-B83D-4B325BE5884F}" srcOrd="0" destOrd="0" presId="urn:microsoft.com/office/officeart/2005/8/layout/cycle6"/>
    <dgm:cxn modelId="{6EFB4C3E-8382-0444-9198-E70A01286600}" srcId="{B7707AF1-94A3-C24A-9DCF-3E6825B60B27}" destId="{D482EF91-D3D8-2944-99E5-6A7D5648E4DC}" srcOrd="5" destOrd="0" parTransId="{91AD2D7F-11D7-104E-94BF-D6E38BF29068}" sibTransId="{C80486DE-4183-0A48-BC15-4036EF583E4C}"/>
    <dgm:cxn modelId="{16EA1141-423F-0240-A5C1-1F2745071459}" srcId="{B7707AF1-94A3-C24A-9DCF-3E6825B60B27}" destId="{91F27755-E8AF-3841-B502-A940F082EEBF}" srcOrd="6" destOrd="0" parTransId="{E94B3FA8-6CE9-1C49-8DF2-37AA6D869AA5}" sibTransId="{8299CFBF-7A0C-B843-B694-531053FD53C9}"/>
    <dgm:cxn modelId="{06A0B541-4B7D-8747-BF34-5B9351633BC8}" type="presOf" srcId="{381745EE-9C15-2E4F-9E26-4B8512A200C8}" destId="{97DA65A0-660F-F245-B0BD-2713370CAE71}" srcOrd="0" destOrd="0" presId="urn:microsoft.com/office/officeart/2005/8/layout/cycle6"/>
    <dgm:cxn modelId="{D26D6F73-8898-B44A-BEEB-CACFB3AAE3AD}" type="presOf" srcId="{C80486DE-4183-0A48-BC15-4036EF583E4C}" destId="{654CBFE7-11F4-6D45-AF0A-045043C1243F}" srcOrd="0" destOrd="0" presId="urn:microsoft.com/office/officeart/2005/8/layout/cycle6"/>
    <dgm:cxn modelId="{2825AC73-E7F0-8640-B045-92F1D2536A76}" type="presOf" srcId="{7573B5D5-0BCD-9746-BB67-760A0034323F}" destId="{8F1BD61C-6894-024A-BBD3-5BB89C3838BE}" srcOrd="0" destOrd="0" presId="urn:microsoft.com/office/officeart/2005/8/layout/cycle6"/>
    <dgm:cxn modelId="{4DBA8C80-F412-244D-854B-378F95801E53}" type="presOf" srcId="{4CDE9DEF-5A56-0843-A46C-5089A86100B0}" destId="{7B3790AD-1DF9-DF4D-A31C-5F392C790A4F}" srcOrd="0" destOrd="0" presId="urn:microsoft.com/office/officeart/2005/8/layout/cycle6"/>
    <dgm:cxn modelId="{CDCE7083-5B48-1A45-9F37-B3720DECCC40}" srcId="{B7707AF1-94A3-C24A-9DCF-3E6825B60B27}" destId="{E408E5B2-3605-684D-9025-442D4B79F9BC}" srcOrd="0" destOrd="0" parTransId="{B4B70B14-A108-B84D-AC5F-259F0E795720}" sibTransId="{68E5B2DA-E482-E949-9A89-259595027DCE}"/>
    <dgm:cxn modelId="{55D96187-E00C-394D-8181-AA76CC21CD12}" srcId="{B7707AF1-94A3-C24A-9DCF-3E6825B60B27}" destId="{7573B5D5-0BCD-9746-BB67-760A0034323F}" srcOrd="4" destOrd="0" parTransId="{ED7E5EE6-0AB8-204A-B4EA-8415B70982E0}" sibTransId="{381745EE-9C15-2E4F-9E26-4B8512A200C8}"/>
    <dgm:cxn modelId="{C1E02E88-4DF8-E443-99D6-5C9DB11952FA}" type="presOf" srcId="{3A8AB319-BD2B-224C-8883-AD00CCC4B064}" destId="{746A27E4-8B5E-6D43-890F-45E8DF634E32}" srcOrd="0" destOrd="0" presId="urn:microsoft.com/office/officeart/2005/8/layout/cycle6"/>
    <dgm:cxn modelId="{D32EBAB5-DECE-9144-B9AB-F840AA5032AC}" type="presOf" srcId="{91F27755-E8AF-3841-B502-A940F082EEBF}" destId="{FEAD45F6-1689-344F-9430-B64AFB39A23F}" srcOrd="0" destOrd="0" presId="urn:microsoft.com/office/officeart/2005/8/layout/cycle6"/>
    <dgm:cxn modelId="{D4AEF3B5-4544-CC4B-AAEC-D2C4F9786F35}" type="presOf" srcId="{68E5B2DA-E482-E949-9A89-259595027DCE}" destId="{B514979B-B93E-EB48-9D14-04A7D9E0A72F}" srcOrd="0" destOrd="0" presId="urn:microsoft.com/office/officeart/2005/8/layout/cycle6"/>
    <dgm:cxn modelId="{160129C1-2DDB-F542-94E8-27022AAA3D8A}" srcId="{B7707AF1-94A3-C24A-9DCF-3E6825B60B27}" destId="{AD10E7D2-FDB1-A442-918E-4A20EFF03801}" srcOrd="2" destOrd="0" parTransId="{E8F3D174-2563-6D41-BA81-4303187F2F3D}" sibTransId="{3006FAB5-D0C5-9940-835E-B1B5F7BAFBC5}"/>
    <dgm:cxn modelId="{6519E1DE-D900-3D48-B96B-6EF513EF83F3}" type="presOf" srcId="{AD10E7D2-FDB1-A442-918E-4A20EFF03801}" destId="{D385B19E-0CBA-9F45-B48A-10D370023604}" srcOrd="0" destOrd="0" presId="urn:microsoft.com/office/officeart/2005/8/layout/cycle6"/>
    <dgm:cxn modelId="{560B16F7-6B9F-C644-AA4F-3D4F5A5096BB}" type="presOf" srcId="{8299CFBF-7A0C-B843-B694-531053FD53C9}" destId="{4473EE93-F524-114C-BD15-22F8953AF631}" srcOrd="0" destOrd="0" presId="urn:microsoft.com/office/officeart/2005/8/layout/cycle6"/>
    <dgm:cxn modelId="{8CEE9A79-601E-F144-BCAF-09051B6213DF}" type="presParOf" srcId="{0CB43B8C-98E1-9949-88D6-286F7DC29ADE}" destId="{C99ED782-93B8-0A4A-85A0-928F564E67BC}" srcOrd="0" destOrd="0" presId="urn:microsoft.com/office/officeart/2005/8/layout/cycle6"/>
    <dgm:cxn modelId="{37D076FB-DCEB-824E-82EC-AA15405B03EC}" type="presParOf" srcId="{0CB43B8C-98E1-9949-88D6-286F7DC29ADE}" destId="{B80D3682-C3A8-414C-AD82-365BF3E5C086}" srcOrd="1" destOrd="0" presId="urn:microsoft.com/office/officeart/2005/8/layout/cycle6"/>
    <dgm:cxn modelId="{D02DD0CB-476D-584B-8629-32639FCCAFED}" type="presParOf" srcId="{0CB43B8C-98E1-9949-88D6-286F7DC29ADE}" destId="{B514979B-B93E-EB48-9D14-04A7D9E0A72F}" srcOrd="2" destOrd="0" presId="urn:microsoft.com/office/officeart/2005/8/layout/cycle6"/>
    <dgm:cxn modelId="{842DE05A-D772-D44A-9D64-40232ABEB764}" type="presParOf" srcId="{0CB43B8C-98E1-9949-88D6-286F7DC29ADE}" destId="{7B3790AD-1DF9-DF4D-A31C-5F392C790A4F}" srcOrd="3" destOrd="0" presId="urn:microsoft.com/office/officeart/2005/8/layout/cycle6"/>
    <dgm:cxn modelId="{9FA792D2-BBB8-5944-B0C3-F8D60FC15AE3}" type="presParOf" srcId="{0CB43B8C-98E1-9949-88D6-286F7DC29ADE}" destId="{FC1127AC-97E8-2940-A18C-35CBBE9CCBA5}" srcOrd="4" destOrd="0" presId="urn:microsoft.com/office/officeart/2005/8/layout/cycle6"/>
    <dgm:cxn modelId="{4ECEB205-A3FE-0B4C-9457-DBCB5AEA0034}" type="presParOf" srcId="{0CB43B8C-98E1-9949-88D6-286F7DC29ADE}" destId="{6B3E227D-8678-F24D-80F2-C5581CE4F04A}" srcOrd="5" destOrd="0" presId="urn:microsoft.com/office/officeart/2005/8/layout/cycle6"/>
    <dgm:cxn modelId="{65808150-6238-0643-BECB-AB39C59EA8CC}" type="presParOf" srcId="{0CB43B8C-98E1-9949-88D6-286F7DC29ADE}" destId="{D385B19E-0CBA-9F45-B48A-10D370023604}" srcOrd="6" destOrd="0" presId="urn:microsoft.com/office/officeart/2005/8/layout/cycle6"/>
    <dgm:cxn modelId="{A5C5E632-F815-B64B-A2BF-71947BF4288C}" type="presParOf" srcId="{0CB43B8C-98E1-9949-88D6-286F7DC29ADE}" destId="{D5BD904D-AA0E-9646-B7C8-FDF5CED0E5DF}" srcOrd="7" destOrd="0" presId="urn:microsoft.com/office/officeart/2005/8/layout/cycle6"/>
    <dgm:cxn modelId="{312DBC76-3760-E24C-B359-616F105ED132}" type="presParOf" srcId="{0CB43B8C-98E1-9949-88D6-286F7DC29ADE}" destId="{C043B599-E5EC-B14F-ACEB-F52FE9886A9B}" srcOrd="8" destOrd="0" presId="urn:microsoft.com/office/officeart/2005/8/layout/cycle6"/>
    <dgm:cxn modelId="{358977A0-BE3A-1247-87CA-9DD4E5C4A010}" type="presParOf" srcId="{0CB43B8C-98E1-9949-88D6-286F7DC29ADE}" destId="{55D43AB6-64D5-204C-8517-8CA66947C50B}" srcOrd="9" destOrd="0" presId="urn:microsoft.com/office/officeart/2005/8/layout/cycle6"/>
    <dgm:cxn modelId="{65BF30AD-7DF8-9E42-B960-AE638D537073}" type="presParOf" srcId="{0CB43B8C-98E1-9949-88D6-286F7DC29ADE}" destId="{8FD3654C-1F44-6D4E-B511-108918977910}" srcOrd="10" destOrd="0" presId="urn:microsoft.com/office/officeart/2005/8/layout/cycle6"/>
    <dgm:cxn modelId="{A96DD825-91E2-5943-B9B6-9FD02F8568D7}" type="presParOf" srcId="{0CB43B8C-98E1-9949-88D6-286F7DC29ADE}" destId="{746A27E4-8B5E-6D43-890F-45E8DF634E32}" srcOrd="11" destOrd="0" presId="urn:microsoft.com/office/officeart/2005/8/layout/cycle6"/>
    <dgm:cxn modelId="{449D6018-A92A-6C48-8C33-758F7B844EC4}" type="presParOf" srcId="{0CB43B8C-98E1-9949-88D6-286F7DC29ADE}" destId="{8F1BD61C-6894-024A-BBD3-5BB89C3838BE}" srcOrd="12" destOrd="0" presId="urn:microsoft.com/office/officeart/2005/8/layout/cycle6"/>
    <dgm:cxn modelId="{0AFA5240-F8F9-744E-9671-B36A91F72147}" type="presParOf" srcId="{0CB43B8C-98E1-9949-88D6-286F7DC29ADE}" destId="{B73852CF-0B92-BF4F-AF47-FB00AA81ED00}" srcOrd="13" destOrd="0" presId="urn:microsoft.com/office/officeart/2005/8/layout/cycle6"/>
    <dgm:cxn modelId="{FF096663-18C0-024E-86CB-CC2C534E2FA8}" type="presParOf" srcId="{0CB43B8C-98E1-9949-88D6-286F7DC29ADE}" destId="{97DA65A0-660F-F245-B0BD-2713370CAE71}" srcOrd="14" destOrd="0" presId="urn:microsoft.com/office/officeart/2005/8/layout/cycle6"/>
    <dgm:cxn modelId="{64C9D001-BAB6-7642-B80A-9F361C74AAD3}" type="presParOf" srcId="{0CB43B8C-98E1-9949-88D6-286F7DC29ADE}" destId="{A7C8B933-C0C2-864D-B83D-4B325BE5884F}" srcOrd="15" destOrd="0" presId="urn:microsoft.com/office/officeart/2005/8/layout/cycle6"/>
    <dgm:cxn modelId="{7451654C-D7B9-AD45-8049-7BBF5C073216}" type="presParOf" srcId="{0CB43B8C-98E1-9949-88D6-286F7DC29ADE}" destId="{9C9D24DD-D91A-E347-9B83-B217185FD9C3}" srcOrd="16" destOrd="0" presId="urn:microsoft.com/office/officeart/2005/8/layout/cycle6"/>
    <dgm:cxn modelId="{07738553-6A82-DA46-BFCA-3916C368A7A2}" type="presParOf" srcId="{0CB43B8C-98E1-9949-88D6-286F7DC29ADE}" destId="{654CBFE7-11F4-6D45-AF0A-045043C1243F}" srcOrd="17" destOrd="0" presId="urn:microsoft.com/office/officeart/2005/8/layout/cycle6"/>
    <dgm:cxn modelId="{0B59F20A-7CC0-0641-8425-48334ECA2C50}" type="presParOf" srcId="{0CB43B8C-98E1-9949-88D6-286F7DC29ADE}" destId="{FEAD45F6-1689-344F-9430-B64AFB39A23F}" srcOrd="18" destOrd="0" presId="urn:microsoft.com/office/officeart/2005/8/layout/cycle6"/>
    <dgm:cxn modelId="{34EC9FDF-0DCE-844A-81E3-460153EA79AF}" type="presParOf" srcId="{0CB43B8C-98E1-9949-88D6-286F7DC29ADE}" destId="{D2F467EB-AC29-0C4E-BF3E-974E6D3F1CD2}" srcOrd="19" destOrd="0" presId="urn:microsoft.com/office/officeart/2005/8/layout/cycle6"/>
    <dgm:cxn modelId="{7EF768BB-92FD-6A4D-89B5-C8932214B4AB}" type="presParOf" srcId="{0CB43B8C-98E1-9949-88D6-286F7DC29ADE}" destId="{4473EE93-F524-114C-BD15-22F8953AF631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9ED782-93B8-0A4A-85A0-928F564E67BC}">
      <dsp:nvSpPr>
        <dsp:cNvPr id="0" name=""/>
        <dsp:cNvSpPr/>
      </dsp:nvSpPr>
      <dsp:spPr>
        <a:xfrm>
          <a:off x="3689044" y="23824"/>
          <a:ext cx="1139484" cy="7406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Aracılar</a:t>
          </a:r>
          <a:endParaRPr lang="en-US" sz="2000" b="1" kern="1200" dirty="0"/>
        </a:p>
      </dsp:txBody>
      <dsp:txXfrm>
        <a:off x="3725200" y="59980"/>
        <a:ext cx="1067172" cy="668352"/>
      </dsp:txXfrm>
    </dsp:sp>
    <dsp:sp modelId="{B514979B-B93E-EB48-9D14-04A7D9E0A72F}">
      <dsp:nvSpPr>
        <dsp:cNvPr id="0" name=""/>
        <dsp:cNvSpPr/>
      </dsp:nvSpPr>
      <dsp:spPr>
        <a:xfrm>
          <a:off x="2327347" y="454894"/>
          <a:ext cx="4229914" cy="4229914"/>
        </a:xfrm>
        <a:custGeom>
          <a:avLst/>
          <a:gdLst/>
          <a:ahLst/>
          <a:cxnLst/>
          <a:rect l="0" t="0" r="0" b="0"/>
          <a:pathLst>
            <a:path>
              <a:moveTo>
                <a:pt x="2508023" y="36846"/>
              </a:moveTo>
              <a:arcTo wR="2114957" hR="2114957" stAng="16842645" swAng="1114122"/>
            </a:path>
          </a:pathLst>
        </a:custGeom>
        <a:noFill/>
        <a:ln w="6350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790AD-1DF9-DF4D-A31C-5F392C790A4F}">
      <dsp:nvSpPr>
        <dsp:cNvPr id="0" name=""/>
        <dsp:cNvSpPr/>
      </dsp:nvSpPr>
      <dsp:spPr>
        <a:xfrm>
          <a:off x="5293593" y="728506"/>
          <a:ext cx="1139484" cy="7406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58214"/>
                <a:satOff val="-1043"/>
                <a:lumOff val="443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58214"/>
                <a:satOff val="-1043"/>
                <a:lumOff val="443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58214"/>
                <a:satOff val="-1043"/>
                <a:lumOff val="443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Hasar</a:t>
          </a:r>
          <a:endParaRPr lang="en-US" sz="2000" b="1" kern="1200" dirty="0"/>
        </a:p>
      </dsp:txBody>
      <dsp:txXfrm>
        <a:off x="5329749" y="764662"/>
        <a:ext cx="1067172" cy="668352"/>
      </dsp:txXfrm>
    </dsp:sp>
    <dsp:sp modelId="{6B3E227D-8678-F24D-80F2-C5581CE4F04A}">
      <dsp:nvSpPr>
        <dsp:cNvPr id="0" name=""/>
        <dsp:cNvSpPr/>
      </dsp:nvSpPr>
      <dsp:spPr>
        <a:xfrm>
          <a:off x="2134006" y="376891"/>
          <a:ext cx="4229914" cy="4229914"/>
        </a:xfrm>
        <a:custGeom>
          <a:avLst/>
          <a:gdLst/>
          <a:ahLst/>
          <a:cxnLst/>
          <a:rect l="0" t="0" r="0" b="0"/>
          <a:pathLst>
            <a:path>
              <a:moveTo>
                <a:pt x="3970523" y="1100109"/>
              </a:moveTo>
              <a:arcTo wR="2114957" hR="2114957" stAng="19879490" swAng="1434108"/>
            </a:path>
          </a:pathLst>
        </a:custGeom>
        <a:noFill/>
        <a:ln w="6350" cap="flat" cmpd="sng" algn="ctr">
          <a:solidFill>
            <a:schemeClr val="accent1">
              <a:shade val="90000"/>
              <a:hueOff val="58204"/>
              <a:satOff val="-997"/>
              <a:lumOff val="399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5B19E-0CBA-9F45-B48A-10D370023604}">
      <dsp:nvSpPr>
        <dsp:cNvPr id="0" name=""/>
        <dsp:cNvSpPr/>
      </dsp:nvSpPr>
      <dsp:spPr>
        <a:xfrm>
          <a:off x="5771568" y="2324756"/>
          <a:ext cx="1139484" cy="7406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16428"/>
                <a:satOff val="-2085"/>
                <a:lumOff val="886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16428"/>
                <a:satOff val="-2085"/>
                <a:lumOff val="886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16428"/>
                <a:satOff val="-2085"/>
                <a:lumOff val="886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Rücu</a:t>
          </a:r>
        </a:p>
      </dsp:txBody>
      <dsp:txXfrm>
        <a:off x="5807724" y="2360912"/>
        <a:ext cx="1067172" cy="668352"/>
      </dsp:txXfrm>
    </dsp:sp>
    <dsp:sp modelId="{C043B599-E5EC-B14F-ACEB-F52FE9886A9B}">
      <dsp:nvSpPr>
        <dsp:cNvPr id="0" name=""/>
        <dsp:cNvSpPr/>
      </dsp:nvSpPr>
      <dsp:spPr>
        <a:xfrm>
          <a:off x="2043066" y="710587"/>
          <a:ext cx="4229914" cy="4229914"/>
        </a:xfrm>
        <a:custGeom>
          <a:avLst/>
          <a:gdLst/>
          <a:ahLst/>
          <a:cxnLst/>
          <a:rect l="0" t="0" r="0" b="0"/>
          <a:pathLst>
            <a:path>
              <a:moveTo>
                <a:pt x="4215461" y="2361787"/>
              </a:moveTo>
              <a:arcTo wR="2114957" hR="2114957" stAng="402126" swAng="1120301"/>
            </a:path>
          </a:pathLst>
        </a:custGeom>
        <a:noFill/>
        <a:ln w="6350" cap="flat" cmpd="sng" algn="ctr">
          <a:solidFill>
            <a:schemeClr val="accent1">
              <a:shade val="90000"/>
              <a:hueOff val="116408"/>
              <a:satOff val="-1994"/>
              <a:lumOff val="798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D43AB6-64D5-204C-8517-8CA66947C50B}">
      <dsp:nvSpPr>
        <dsp:cNvPr id="0" name=""/>
        <dsp:cNvSpPr/>
      </dsp:nvSpPr>
      <dsp:spPr>
        <a:xfrm>
          <a:off x="4083043" y="3738169"/>
          <a:ext cx="2964414" cy="1020458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174641"/>
                <a:satOff val="-3128"/>
                <a:lumOff val="132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174641"/>
                <a:satOff val="-3128"/>
                <a:lumOff val="132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174641"/>
                <a:satOff val="-3128"/>
                <a:lumOff val="132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Destek</a:t>
          </a:r>
          <a:r>
            <a:rPr lang="en-US" sz="1800" b="1" kern="1200" dirty="0"/>
            <a:t> </a:t>
          </a:r>
          <a:r>
            <a:rPr lang="en-US" sz="1800" b="1" kern="1200" dirty="0" err="1"/>
            <a:t>Hizmet</a:t>
          </a:r>
          <a:r>
            <a:rPr lang="en-US" sz="1800" b="1" kern="1200" dirty="0"/>
            <a:t> </a:t>
          </a:r>
          <a:r>
            <a:rPr lang="en-US" sz="1800" b="1" kern="1200" dirty="0" err="1"/>
            <a:t>Sağlayıcılar</a:t>
          </a:r>
          <a:r>
            <a:rPr lang="en-US" sz="1800" b="1" kern="1200" dirty="0"/>
            <a:t>            (</a:t>
          </a:r>
          <a:r>
            <a:rPr lang="en-US" sz="1800" b="1" kern="1200" dirty="0" err="1"/>
            <a:t>Assistans</a:t>
          </a:r>
          <a:r>
            <a:rPr lang="en-US" sz="1800" b="1" kern="1200" dirty="0"/>
            <a:t> </a:t>
          </a:r>
          <a:r>
            <a:rPr lang="en-US" sz="1800" b="1" kern="1200" dirty="0" err="1"/>
            <a:t>Şirketler</a:t>
          </a:r>
          <a:r>
            <a:rPr lang="en-US" sz="1800" b="1" kern="1200" dirty="0"/>
            <a:t> </a:t>
          </a:r>
          <a:r>
            <a:rPr lang="en-US" sz="1800" b="1" kern="1200" dirty="0" err="1"/>
            <a:t>Dahil</a:t>
          </a:r>
          <a:r>
            <a:rPr lang="en-US" sz="1800" b="1" kern="1200" dirty="0"/>
            <a:t>)</a:t>
          </a:r>
        </a:p>
      </dsp:txBody>
      <dsp:txXfrm>
        <a:off x="4132858" y="3787984"/>
        <a:ext cx="2864784" cy="920828"/>
      </dsp:txXfrm>
    </dsp:sp>
    <dsp:sp modelId="{746A27E4-8B5E-6D43-890F-45E8DF634E32}">
      <dsp:nvSpPr>
        <dsp:cNvPr id="0" name=""/>
        <dsp:cNvSpPr/>
      </dsp:nvSpPr>
      <dsp:spPr>
        <a:xfrm>
          <a:off x="2038281" y="463256"/>
          <a:ext cx="4229914" cy="4229914"/>
        </a:xfrm>
        <a:custGeom>
          <a:avLst/>
          <a:gdLst/>
          <a:ahLst/>
          <a:cxnLst/>
          <a:rect l="0" t="0" r="0" b="0"/>
          <a:pathLst>
            <a:path>
              <a:moveTo>
                <a:pt x="2037104" y="4228480"/>
              </a:moveTo>
              <a:arcTo wR="2114957" hR="2114957" stAng="5526573" swAng="1227312"/>
            </a:path>
          </a:pathLst>
        </a:custGeom>
        <a:noFill/>
        <a:ln w="6350" cap="flat" cmpd="sng" algn="ctr">
          <a:solidFill>
            <a:schemeClr val="accent1">
              <a:shade val="90000"/>
              <a:hueOff val="174613"/>
              <a:satOff val="-2991"/>
              <a:lumOff val="1198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BD61C-6894-024A-BBD3-5BB89C3838BE}">
      <dsp:nvSpPr>
        <dsp:cNvPr id="0" name=""/>
        <dsp:cNvSpPr/>
      </dsp:nvSpPr>
      <dsp:spPr>
        <a:xfrm>
          <a:off x="1973267" y="3787645"/>
          <a:ext cx="1511822" cy="7406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32855"/>
                <a:satOff val="-4171"/>
                <a:lumOff val="1772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32855"/>
                <a:satOff val="-4171"/>
                <a:lumOff val="1772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32855"/>
                <a:satOff val="-4171"/>
                <a:lumOff val="1772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Çalışanlar</a:t>
          </a:r>
          <a:endParaRPr lang="en-US" sz="2000" b="1" kern="1200" dirty="0"/>
        </a:p>
      </dsp:txBody>
      <dsp:txXfrm>
        <a:off x="2009423" y="3823801"/>
        <a:ext cx="1439510" cy="668352"/>
      </dsp:txXfrm>
    </dsp:sp>
    <dsp:sp modelId="{97DA65A0-660F-F245-B0BD-2713370CAE71}">
      <dsp:nvSpPr>
        <dsp:cNvPr id="0" name=""/>
        <dsp:cNvSpPr/>
      </dsp:nvSpPr>
      <dsp:spPr>
        <a:xfrm>
          <a:off x="2251404" y="943505"/>
          <a:ext cx="4229914" cy="4229914"/>
        </a:xfrm>
        <a:custGeom>
          <a:avLst/>
          <a:gdLst/>
          <a:ahLst/>
          <a:cxnLst/>
          <a:rect l="0" t="0" r="0" b="0"/>
          <a:pathLst>
            <a:path>
              <a:moveTo>
                <a:pt x="127654" y="2838608"/>
              </a:moveTo>
              <a:arcTo wR="2114957" hR="2114957" stAng="9599492" swAng="941349"/>
            </a:path>
          </a:pathLst>
        </a:custGeom>
        <a:noFill/>
        <a:ln w="6350" cap="flat" cmpd="sng" algn="ctr">
          <a:solidFill>
            <a:schemeClr val="accent1">
              <a:shade val="90000"/>
              <a:hueOff val="232817"/>
              <a:satOff val="-3987"/>
              <a:lumOff val="1597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8B933-C0C2-864D-B83D-4B325BE5884F}">
      <dsp:nvSpPr>
        <dsp:cNvPr id="0" name=""/>
        <dsp:cNvSpPr/>
      </dsp:nvSpPr>
      <dsp:spPr>
        <a:xfrm>
          <a:off x="1256308" y="2087450"/>
          <a:ext cx="1716200" cy="1124425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291069"/>
                <a:satOff val="-5213"/>
                <a:lumOff val="221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291069"/>
                <a:satOff val="-5213"/>
                <a:lumOff val="221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291069"/>
                <a:satOff val="-5213"/>
                <a:lumOff val="221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Diğer</a:t>
          </a:r>
          <a:r>
            <a:rPr lang="en-US" sz="2000" b="1" kern="1200" dirty="0"/>
            <a:t> Mal </a:t>
          </a:r>
          <a:r>
            <a:rPr lang="en-US" sz="2000" b="1" kern="1200" dirty="0" err="1"/>
            <a:t>ve</a:t>
          </a:r>
          <a:r>
            <a:rPr lang="en-US" sz="2000" b="1" kern="1200" dirty="0"/>
            <a:t> </a:t>
          </a:r>
          <a:r>
            <a:rPr lang="en-US" sz="2000" b="1" kern="1200" dirty="0" err="1"/>
            <a:t>Hizmet</a:t>
          </a:r>
          <a:r>
            <a:rPr lang="en-US" sz="2000" b="1" kern="1200" dirty="0"/>
            <a:t> </a:t>
          </a:r>
          <a:r>
            <a:rPr lang="en-US" sz="2000" b="1" kern="1200" dirty="0" err="1"/>
            <a:t>Sağlayıcılar</a:t>
          </a:r>
          <a:endParaRPr lang="en-US" sz="2000" b="1" kern="1200" dirty="0"/>
        </a:p>
      </dsp:txBody>
      <dsp:txXfrm>
        <a:off x="1311198" y="2142340"/>
        <a:ext cx="1606420" cy="1014645"/>
      </dsp:txXfrm>
    </dsp:sp>
    <dsp:sp modelId="{654CBFE7-11F4-6D45-AF0A-045043C1243F}">
      <dsp:nvSpPr>
        <dsp:cNvPr id="0" name=""/>
        <dsp:cNvSpPr/>
      </dsp:nvSpPr>
      <dsp:spPr>
        <a:xfrm>
          <a:off x="2104727" y="282561"/>
          <a:ext cx="4229914" cy="4229914"/>
        </a:xfrm>
        <a:custGeom>
          <a:avLst/>
          <a:gdLst/>
          <a:ahLst/>
          <a:cxnLst/>
          <a:rect l="0" t="0" r="0" b="0"/>
          <a:pathLst>
            <a:path>
              <a:moveTo>
                <a:pt x="23811" y="1798487"/>
              </a:moveTo>
              <a:arcTo wR="2114957" hR="2114957" stAng="11316343" swAng="1035325"/>
            </a:path>
          </a:pathLst>
        </a:custGeom>
        <a:noFill/>
        <a:ln w="6350" cap="flat" cmpd="sng" algn="ctr">
          <a:solidFill>
            <a:schemeClr val="accent1">
              <a:shade val="90000"/>
              <a:hueOff val="291021"/>
              <a:satOff val="-4984"/>
              <a:lumOff val="1996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AD45F6-1689-344F-9430-B64AFB39A23F}">
      <dsp:nvSpPr>
        <dsp:cNvPr id="0" name=""/>
        <dsp:cNvSpPr/>
      </dsp:nvSpPr>
      <dsp:spPr>
        <a:xfrm>
          <a:off x="1743900" y="728506"/>
          <a:ext cx="1624710" cy="740664"/>
        </a:xfrm>
        <a:prstGeom prst="roundRect">
          <a:avLst/>
        </a:prstGeom>
        <a:gradFill rotWithShape="0">
          <a:gsLst>
            <a:gs pos="0">
              <a:schemeClr val="accent1">
                <a:shade val="80000"/>
                <a:hueOff val="349283"/>
                <a:satOff val="-6256"/>
                <a:lumOff val="2658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349283"/>
                <a:satOff val="-6256"/>
                <a:lumOff val="2658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349283"/>
                <a:satOff val="-6256"/>
                <a:lumOff val="2658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Reasürörler</a:t>
          </a:r>
          <a:endParaRPr lang="en-US" sz="2000" b="1" kern="1200" dirty="0"/>
        </a:p>
      </dsp:txBody>
      <dsp:txXfrm>
        <a:off x="1780056" y="764662"/>
        <a:ext cx="1552398" cy="668352"/>
      </dsp:txXfrm>
    </dsp:sp>
    <dsp:sp modelId="{4473EE93-F524-114C-BD15-22F8953AF631}">
      <dsp:nvSpPr>
        <dsp:cNvPr id="0" name=""/>
        <dsp:cNvSpPr/>
      </dsp:nvSpPr>
      <dsp:spPr>
        <a:xfrm>
          <a:off x="1892316" y="437626"/>
          <a:ext cx="4229914" cy="4229914"/>
        </a:xfrm>
        <a:custGeom>
          <a:avLst/>
          <a:gdLst/>
          <a:ahLst/>
          <a:cxnLst/>
          <a:rect l="0" t="0" r="0" b="0"/>
          <a:pathLst>
            <a:path>
              <a:moveTo>
                <a:pt x="1051433" y="286853"/>
              </a:moveTo>
              <a:arcTo wR="2114957" hR="2114957" stAng="14388644" swAng="1279148"/>
            </a:path>
          </a:pathLst>
        </a:custGeom>
        <a:noFill/>
        <a:ln w="6350" cap="flat" cmpd="sng" algn="ctr">
          <a:solidFill>
            <a:schemeClr val="accent1">
              <a:shade val="90000"/>
              <a:hueOff val="349225"/>
              <a:satOff val="-5981"/>
              <a:lumOff val="2396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781E5-7572-CA48-A75C-2CDB0DFDD2FB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3BDD4-7ACD-1D42-8ADD-71F691744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46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84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5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70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852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89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390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56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52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447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490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07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50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50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45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57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34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31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9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3BDD4-7ACD-1D42-8ADD-71F6917448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1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295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23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4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62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566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945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16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355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9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61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226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D270C-1BB9-3043-9080-492941CEE559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19230-7BD1-8C4D-81BB-E3FE7AFE4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://www.mediasi.com.tr/" TargetMode="External"/><Relationship Id="rId4" Type="http://schemas.openxmlformats.org/officeDocument/2006/relationships/hyperlink" Target="https://www.instagram.com/mediasiarabuluculuk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b.org.tr/default.aspx?pageID=654&amp;yid=49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../Uzlas&#807;ma%20-Avukatl&#305;k%20Kanunu.docx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vzuat.gov.tr/MevzuatMetin/1.5.6325.pdf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imediation.org/resources/online/rules-and-clauses/#model-clause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si.com.t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mediasi.com.tr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://www.mediasi.com.tr/" TargetMode="Externa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2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1.png"/><Relationship Id="rId4" Type="http://schemas.openxmlformats.org/officeDocument/2006/relationships/diagramData" Target="../diagrams/data1.xml"/><Relationship Id="rId9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24339" y="1296708"/>
            <a:ext cx="6917635" cy="355581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-5" y="610338"/>
            <a:ext cx="12192000" cy="1508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567640"/>
            <a:ext cx="12192000" cy="3108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5" y="1664275"/>
            <a:ext cx="6243783" cy="28165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Chalkboard" panose="03050602040202020205" pitchFamily="66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976" y="1777665"/>
            <a:ext cx="5790802" cy="2581837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br>
              <a:rPr lang="en-US" sz="40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</a:br>
            <a:br>
              <a:rPr lang="en-US" sz="40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</a:br>
            <a:br>
              <a:rPr lang="en-US" sz="40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</a:br>
            <a:br>
              <a:rPr lang="en-US" sz="40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</a:br>
            <a:br>
              <a:rPr lang="en-US" sz="40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</a:br>
            <a:r>
              <a:rPr lang="en-US" sz="5300" b="1" dirty="0">
                <a:solidFill>
                  <a:schemeClr val="bg1"/>
                </a:solidFill>
                <a:latin typeface="Chalkboard" panose="03050602040202020205" pitchFamily="66" charset="77"/>
                <a:ea typeface="Times New Roman" charset="0"/>
                <a:cs typeface="Times New Roman" charset="0"/>
              </a:rPr>
              <a:t>Sigorta </a:t>
            </a:r>
            <a:r>
              <a:rPr lang="en-US" sz="5300" b="1" dirty="0" err="1">
                <a:solidFill>
                  <a:schemeClr val="bg1"/>
                </a:solidFill>
                <a:latin typeface="Chalkboard" panose="03050602040202020205" pitchFamily="66" charset="77"/>
                <a:ea typeface="Times New Roman" charset="0"/>
                <a:cs typeface="Times New Roman" charset="0"/>
              </a:rPr>
              <a:t>İhtilaflarında</a:t>
            </a:r>
            <a:r>
              <a:rPr lang="en-US" sz="5300" b="1" dirty="0">
                <a:solidFill>
                  <a:schemeClr val="bg1"/>
                </a:solidFill>
                <a:latin typeface="Chalkboard" panose="03050602040202020205" pitchFamily="66" charset="77"/>
                <a:ea typeface="Times New Roman" charset="0"/>
                <a:cs typeface="Times New Roman" charset="0"/>
              </a:rPr>
              <a:t> </a:t>
            </a:r>
            <a:br>
              <a:rPr lang="en-US" sz="5300" b="1" dirty="0">
                <a:solidFill>
                  <a:schemeClr val="bg1"/>
                </a:solidFill>
                <a:latin typeface="Chalkboard" panose="03050602040202020205" pitchFamily="66" charset="77"/>
                <a:ea typeface="Times New Roman" charset="0"/>
                <a:cs typeface="Times New Roman" charset="0"/>
              </a:rPr>
            </a:br>
            <a:r>
              <a:rPr lang="en-US" sz="5300" b="1" dirty="0">
                <a:solidFill>
                  <a:schemeClr val="bg1"/>
                </a:solidFill>
                <a:latin typeface="Chalkboard" panose="03050602040202020205" pitchFamily="66" charset="77"/>
                <a:ea typeface="Times New Roman" charset="0"/>
                <a:cs typeface="Times New Roman" charset="0"/>
              </a:rPr>
              <a:t>Arabuluculuk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2C250B6E-807B-DF43-999E-8EBD6583E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868022"/>
              </p:ext>
            </p:extLst>
          </p:nvPr>
        </p:nvGraphicFramePr>
        <p:xfrm>
          <a:off x="0" y="6300457"/>
          <a:ext cx="12191995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43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03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Picture 6" descr="page1image2980464">
            <a:extLst>
              <a:ext uri="{FF2B5EF4-FFF2-40B4-BE49-F238E27FC236}">
                <a16:creationId xmlns:a16="http://schemas.microsoft.com/office/drawing/2014/main" id="{A17E050F-3D66-A486-C1C9-A5B9BE0EC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757" y="1186766"/>
            <a:ext cx="2206486" cy="131789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angle 7">
            <a:extLst>
              <a:ext uri="{FF2B5EF4-FFF2-40B4-BE49-F238E27FC236}">
                <a16:creationId xmlns:a16="http://schemas.microsoft.com/office/drawing/2014/main" id="{56BE965D-D210-DE2E-55C9-01F84A70E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1975" y="3854249"/>
            <a:ext cx="452230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/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utura" panose="020B0602020204020303" pitchFamily="34" charset="-79"/>
            </a:endParaRPr>
          </a:p>
          <a:p>
            <a:pPr algn="l" fontAlgn="base"/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utura" panose="020B0602020204020303" pitchFamily="34" charset="-79"/>
            </a:endParaRPr>
          </a:p>
          <a:p>
            <a:pPr algn="l" fontAlgn="base"/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Instagram ve </a:t>
            </a:r>
            <a:r>
              <a:rPr kumimoji="0" lang="tr-TR" altLang="tr-T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facebook</a:t>
            </a:r>
            <a:r>
              <a:rPr kumimoji="0" lang="tr-TR" alt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sayfamız @</a:t>
            </a:r>
            <a:r>
              <a:rPr lang="tr-TR" sz="2400" b="0" i="0" u="none" strike="noStrike" dirty="0">
                <a:solidFill>
                  <a:srgbClr val="262626"/>
                </a:solidFill>
                <a:effectLst/>
                <a:latin typeface="var(--font-family-system)"/>
                <a:hlinkClick r:id="rId4"/>
              </a:rPr>
              <a:t>mediasiarabuluculuk</a:t>
            </a:r>
            <a:endParaRPr lang="tr-TR" sz="2400" b="0" i="0" dirty="0">
              <a:solidFill>
                <a:srgbClr val="262626"/>
              </a:solidFill>
              <a:effectLst/>
              <a:latin typeface="var(--font-family-system)"/>
            </a:endParaRPr>
          </a:p>
          <a:p>
            <a:r>
              <a:rPr lang="tr-TR" sz="2400" b="1" dirty="0">
                <a:latin typeface="Chalkboard" panose="03050602040202020205" pitchFamily="66" charset="77"/>
                <a:cs typeface="Al Tarikh" pitchFamily="2" charset="-78"/>
                <a:hlinkClick r:id="rId5"/>
              </a:rPr>
              <a:t>www.mediasi.com.tr</a:t>
            </a:r>
            <a:endParaRPr lang="tr-TR" sz="2400" b="1" dirty="0">
              <a:latin typeface="Chalkboard" panose="03050602040202020205" pitchFamily="66" charset="77"/>
              <a:cs typeface="Al Tarikh" pitchFamily="2" charset="-78"/>
            </a:endParaRPr>
          </a:p>
          <a:p>
            <a:endParaRPr lang="en-TR" sz="2400" b="1" dirty="0">
              <a:latin typeface="Chalkboard" panose="03050602040202020205" pitchFamily="66" charset="77"/>
              <a:cs typeface="Al Tarikh" pitchFamily="2" charset="-78"/>
            </a:endParaRPr>
          </a:p>
          <a:p>
            <a:endParaRPr kumimoji="0" lang="tr-TR" alt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79673A-305B-4212-335D-69EF0D1B063F}"/>
              </a:ext>
            </a:extLst>
          </p:cNvPr>
          <p:cNvSpPr txBox="1"/>
          <p:nvPr/>
        </p:nvSpPr>
        <p:spPr>
          <a:xfrm>
            <a:off x="815009" y="4906343"/>
            <a:ext cx="70269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R" sz="4500" i="1" dirty="0">
                <a:latin typeface="Chalkboard" panose="03050602040202020205" pitchFamily="66" charset="77"/>
                <a:cs typeface="Al Tarikh" pitchFamily="2" charset="-78"/>
              </a:rPr>
              <a:t>Av. Arb.</a:t>
            </a:r>
            <a:r>
              <a:rPr lang="en-TR" sz="4500" b="1" dirty="0">
                <a:latin typeface="Chalkboard" panose="03050602040202020205" pitchFamily="66" charset="77"/>
                <a:cs typeface="Al Tarikh" pitchFamily="2" charset="-78"/>
              </a:rPr>
              <a:t>Şeyda Karayazgan</a:t>
            </a:r>
            <a:endParaRPr lang="tr-TR" sz="4500" b="1" dirty="0">
              <a:latin typeface="Chalkboard" panose="03050602040202020205" pitchFamily="66" charset="77"/>
              <a:cs typeface="Al Tarikh" pitchFamily="2" charset="-78"/>
            </a:endParaRPr>
          </a:p>
          <a:p>
            <a:r>
              <a:rPr lang="tr-TR" sz="4500" b="1" dirty="0">
                <a:latin typeface="Chalkboard" panose="03050602040202020205" pitchFamily="66" charset="77"/>
                <a:cs typeface="Al Tarikh" pitchFamily="2" charset="-78"/>
                <a:hlinkClick r:id="rId5"/>
              </a:rPr>
              <a:t>www.mediasi.com.tr</a:t>
            </a:r>
            <a:endParaRPr lang="en-TR" sz="4500" b="1" dirty="0">
              <a:latin typeface="Chalkboard" panose="03050602040202020205" pitchFamily="66" charset="77"/>
              <a:cs typeface="Al Tarikh" pitchFamily="2" charset="-78"/>
            </a:endParaRPr>
          </a:p>
        </p:txBody>
      </p:sp>
      <p:pic>
        <p:nvPicPr>
          <p:cNvPr id="1026" name="Picture 2" descr="instagram logo ile ilgili gÃ¶rsel sonucu">
            <a:extLst>
              <a:ext uri="{FF2B5EF4-FFF2-40B4-BE49-F238E27FC236}">
                <a16:creationId xmlns:a16="http://schemas.microsoft.com/office/drawing/2014/main" id="{2EF75CEF-9ED5-711E-7EB8-25B53B73D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2909" y="2690813"/>
            <a:ext cx="1844752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047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414565"/>
            <a:ext cx="6717000" cy="61365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300" b="1" dirty="0">
                <a:solidFill>
                  <a:schemeClr val="bg1"/>
                </a:solidFill>
              </a:rPr>
              <a:t>Arabuluculuk Süreci Hakkında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79399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7FB5611-89D1-C345-AA0B-A485E0F18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269780"/>
              </p:ext>
            </p:extLst>
          </p:nvPr>
        </p:nvGraphicFramePr>
        <p:xfrm>
          <a:off x="6" y="629393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6" descr="page1image2980464">
            <a:extLst>
              <a:ext uri="{FF2B5EF4-FFF2-40B4-BE49-F238E27FC236}">
                <a16:creationId xmlns:a16="http://schemas.microsoft.com/office/drawing/2014/main" id="{C991D6FF-4009-B69F-E91F-4E9F86AC6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id="{531B336D-DC99-0F47-06FD-CB23DB1F0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9E833C0-737C-1CB2-D042-C5290FF0D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852369"/>
              </p:ext>
            </p:extLst>
          </p:nvPr>
        </p:nvGraphicFramePr>
        <p:xfrm>
          <a:off x="665273" y="1887908"/>
          <a:ext cx="9173229" cy="4112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911">
                  <a:extLst>
                    <a:ext uri="{9D8B030D-6E8A-4147-A177-3AD203B41FA5}">
                      <a16:colId xmlns:a16="http://schemas.microsoft.com/office/drawing/2014/main" val="3854180636"/>
                    </a:ext>
                  </a:extLst>
                </a:gridCol>
                <a:gridCol w="2473479">
                  <a:extLst>
                    <a:ext uri="{9D8B030D-6E8A-4147-A177-3AD203B41FA5}">
                      <a16:colId xmlns:a16="http://schemas.microsoft.com/office/drawing/2014/main" val="2088567064"/>
                    </a:ext>
                  </a:extLst>
                </a:gridCol>
                <a:gridCol w="1138126">
                  <a:extLst>
                    <a:ext uri="{9D8B030D-6E8A-4147-A177-3AD203B41FA5}">
                      <a16:colId xmlns:a16="http://schemas.microsoft.com/office/drawing/2014/main" val="1641753532"/>
                    </a:ext>
                  </a:extLst>
                </a:gridCol>
                <a:gridCol w="1198248">
                  <a:extLst>
                    <a:ext uri="{9D8B030D-6E8A-4147-A177-3AD203B41FA5}">
                      <a16:colId xmlns:a16="http://schemas.microsoft.com/office/drawing/2014/main" val="1010462500"/>
                    </a:ext>
                  </a:extLst>
                </a:gridCol>
                <a:gridCol w="2369266">
                  <a:extLst>
                    <a:ext uri="{9D8B030D-6E8A-4147-A177-3AD203B41FA5}">
                      <a16:colId xmlns:a16="http://schemas.microsoft.com/office/drawing/2014/main" val="61661379"/>
                    </a:ext>
                  </a:extLst>
                </a:gridCol>
                <a:gridCol w="1543199">
                  <a:extLst>
                    <a:ext uri="{9D8B030D-6E8A-4147-A177-3AD203B41FA5}">
                      <a16:colId xmlns:a16="http://schemas.microsoft.com/office/drawing/2014/main" val="109225059"/>
                    </a:ext>
                  </a:extLst>
                </a:gridCol>
              </a:tblGrid>
              <a:tr h="482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SIRA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ARABULUCULUK İŞLEM AŞAMASI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AŞAMA       UYGULAMA        YÖ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NTEM VE Y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NET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İMİ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057131"/>
                  </a:ext>
                </a:extLst>
              </a:tr>
              <a:tr h="664502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BAŞ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VURU / KAYIT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 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 SEÇİMİ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 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 ATANMASI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DAVA ŞARTI ARABULUCULUK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ADLİ</a:t>
                      </a:r>
                      <a:r>
                        <a:rPr lang="pt-PT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YE BURO 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– </a:t>
                      </a:r>
                      <a:r>
                        <a:rPr lang="pt-PT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SERBEST B</a:t>
                      </a:r>
                      <a:r>
                        <a:rPr lang="de-DE" sz="12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RO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       İHTİYARİ ARABULUCULUK</a:t>
                      </a:r>
                      <a:endParaRPr lang="en-TR" sz="12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ADLİ</a:t>
                      </a:r>
                      <a:r>
                        <a:rPr lang="pt-PT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YE BURO 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– </a:t>
                      </a:r>
                      <a:r>
                        <a:rPr lang="pt-PT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SERBEST B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RO</a:t>
                      </a:r>
                      <a:endParaRPr lang="en-TR" sz="1200"/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036244"/>
                  </a:ext>
                </a:extLst>
              </a:tr>
              <a:tr h="254467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TEK TARAF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TEK TARAF</a:t>
                      </a:r>
                      <a:endParaRPr lang="en-TR" sz="1200"/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</a:t>
                      </a:r>
                      <a:endParaRPr lang="en-TR" sz="1200"/>
                    </a:p>
                  </a:txBody>
                  <a:tcPr marL="16014" marR="16014" marT="16014" marB="16014"/>
                </a:tc>
                <a:extLst>
                  <a:ext uri="{0D108BD9-81ED-4DB2-BD59-A6C34878D82A}">
                    <a16:rowId xmlns:a16="http://schemas.microsoft.com/office/drawing/2014/main" val="398544423"/>
                  </a:ext>
                </a:extLst>
              </a:tr>
              <a:tr h="610421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 SEÇİ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LEMEZ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 SEÇİ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LEB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İLİR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 SEÇİ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LEB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İLİR</a:t>
                      </a:r>
                      <a:endParaRPr lang="en-TR" sz="1200" dirty="0"/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 SEÇİ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LEB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İLİR</a:t>
                      </a:r>
                      <a:endParaRPr lang="en-TR" sz="1200" dirty="0"/>
                    </a:p>
                  </a:txBody>
                  <a:tcPr marL="16014" marR="16014" marT="16014" marB="16014"/>
                </a:tc>
                <a:extLst>
                  <a:ext uri="{0D108BD9-81ED-4DB2-BD59-A6C34878D82A}">
                    <a16:rowId xmlns:a16="http://schemas.microsoft.com/office/drawing/2014/main" val="2360845422"/>
                  </a:ext>
                </a:extLst>
              </a:tr>
              <a:tr h="38732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2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GÖREV KABUL/BAŞ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LAMA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TARAFLARIN B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LG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LER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NE ER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İŞİM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ARABULUCULUĞ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 ELVER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İŞLİLİK</a:t>
                      </a:r>
                      <a:endParaRPr lang="en-TR" sz="1200" dirty="0"/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755028"/>
                  </a:ext>
                </a:extLst>
              </a:tr>
              <a:tr h="387320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GÖ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REV RET / SONA ERME 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ARABULUCULUĞ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 UYGUN OLMAMA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SEHVEN</a:t>
                      </a:r>
                      <a:endParaRPr lang="en-TR" sz="1200" dirty="0"/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358156"/>
                  </a:ext>
                </a:extLst>
              </a:tr>
              <a:tr h="461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3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TARAFLARLA 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LET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İŞİM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TELEFON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Y</a:t>
                      </a:r>
                      <a:r>
                        <a:rPr lang="de-DE" sz="12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 Y</a:t>
                      </a:r>
                      <a:r>
                        <a:rPr lang="de-DE" sz="12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</a:t>
                      </a:r>
                      <a:endParaRPr lang="en-TR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E-POSTA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extLst>
                  <a:ext uri="{0D108BD9-81ED-4DB2-BD59-A6C34878D82A}">
                    <a16:rowId xmlns:a16="http://schemas.microsoft.com/office/drawing/2014/main" val="3997146245"/>
                  </a:ext>
                </a:extLst>
              </a:tr>
              <a:tr h="2048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4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DAVET MEKTUBU 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LG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LEND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RME METN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 İÇ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ER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R YAZILI DAVET MEKTUBU HAZIRLANIR 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884113"/>
                  </a:ext>
                </a:extLst>
              </a:tr>
              <a:tr h="610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5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en-US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LK OTURUMA DAVET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TELEFON/WHATSAPP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E-POSTA</a:t>
                      </a:r>
                      <a:endParaRPr lang="en-TR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POSTA / KARGO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/>
                </a:tc>
                <a:extLst>
                  <a:ext uri="{0D108BD9-81ED-4DB2-BD59-A6C34878D82A}">
                    <a16:rowId xmlns:a16="http://schemas.microsoft.com/office/drawing/2014/main" val="1448091642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3BD8459-05A9-691C-9EE7-2B5C5C948BF2}"/>
              </a:ext>
            </a:extLst>
          </p:cNvPr>
          <p:cNvSpPr txBox="1"/>
          <p:nvPr/>
        </p:nvSpPr>
        <p:spPr>
          <a:xfrm rot="21237600">
            <a:off x="-762540" y="1070692"/>
            <a:ext cx="5997103" cy="6456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UYGULAMADA ARABULUCULUK İŞ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LEM A</a:t>
            </a: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AMALARI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( DAVA 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ŞARTI ARABULUCULUK VE İHTİYARİ </a:t>
            </a: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ARABULUCULUK SÜ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RECİ )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EC5E57-D4E7-7ED2-189C-9D8602F0C5B7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10" name="Picture 2" descr="instagram logo ile ilgili gÃ¶rsel sonucu">
            <a:extLst>
              <a:ext uri="{FF2B5EF4-FFF2-40B4-BE49-F238E27FC236}">
                <a16:creationId xmlns:a16="http://schemas.microsoft.com/office/drawing/2014/main" id="{15806A52-AA82-C1B2-6367-DE96E13D5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196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85007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414565"/>
            <a:ext cx="6717000" cy="61365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300" b="1" dirty="0">
                <a:solidFill>
                  <a:schemeClr val="bg1"/>
                </a:solidFill>
              </a:rPr>
              <a:t>Arabuluculuk Süreci Hakkında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79399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7FB5611-89D1-C345-AA0B-A485E0F189D1}"/>
              </a:ext>
            </a:extLst>
          </p:cNvPr>
          <p:cNvGraphicFramePr>
            <a:graphicFrameLocks noGrp="1"/>
          </p:cNvGraphicFramePr>
          <p:nvPr/>
        </p:nvGraphicFramePr>
        <p:xfrm>
          <a:off x="6" y="629393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6" descr="page1image2980464">
            <a:extLst>
              <a:ext uri="{FF2B5EF4-FFF2-40B4-BE49-F238E27FC236}">
                <a16:creationId xmlns:a16="http://schemas.microsoft.com/office/drawing/2014/main" id="{C991D6FF-4009-B69F-E91F-4E9F86AC6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id="{531B336D-DC99-0F47-06FD-CB23DB1F0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BD8459-05A9-691C-9EE7-2B5C5C948BF2}"/>
              </a:ext>
            </a:extLst>
          </p:cNvPr>
          <p:cNvSpPr txBox="1"/>
          <p:nvPr/>
        </p:nvSpPr>
        <p:spPr>
          <a:xfrm rot="21237600">
            <a:off x="-762540" y="1070692"/>
            <a:ext cx="5997103" cy="6456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UYGULAMADA ARABULUCULUK İŞ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LEM A</a:t>
            </a: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AMALARI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( DAVA 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ŞARTI ARABULUCULUK VE İHTİYARİ </a:t>
            </a: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ARABULUCULUK SÜ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RECİ )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DBE901-CCB7-F775-87F2-DF203E2C9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445284"/>
              </p:ext>
            </p:extLst>
          </p:nvPr>
        </p:nvGraphicFramePr>
        <p:xfrm>
          <a:off x="679399" y="2466728"/>
          <a:ext cx="9173229" cy="3647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6616">
                  <a:extLst>
                    <a:ext uri="{9D8B030D-6E8A-4147-A177-3AD203B41FA5}">
                      <a16:colId xmlns:a16="http://schemas.microsoft.com/office/drawing/2014/main" val="1829397082"/>
                    </a:ext>
                  </a:extLst>
                </a:gridCol>
                <a:gridCol w="3214416">
                  <a:extLst>
                    <a:ext uri="{9D8B030D-6E8A-4147-A177-3AD203B41FA5}">
                      <a16:colId xmlns:a16="http://schemas.microsoft.com/office/drawing/2014/main" val="3808475036"/>
                    </a:ext>
                  </a:extLst>
                </a:gridCol>
                <a:gridCol w="2212756">
                  <a:extLst>
                    <a:ext uri="{9D8B030D-6E8A-4147-A177-3AD203B41FA5}">
                      <a16:colId xmlns:a16="http://schemas.microsoft.com/office/drawing/2014/main" val="3014038796"/>
                    </a:ext>
                  </a:extLst>
                </a:gridCol>
                <a:gridCol w="1900967">
                  <a:extLst>
                    <a:ext uri="{9D8B030D-6E8A-4147-A177-3AD203B41FA5}">
                      <a16:colId xmlns:a16="http://schemas.microsoft.com/office/drawing/2014/main" val="501915995"/>
                    </a:ext>
                  </a:extLst>
                </a:gridCol>
                <a:gridCol w="639724">
                  <a:extLst>
                    <a:ext uri="{9D8B030D-6E8A-4147-A177-3AD203B41FA5}">
                      <a16:colId xmlns:a16="http://schemas.microsoft.com/office/drawing/2014/main" val="2970742253"/>
                    </a:ext>
                  </a:extLst>
                </a:gridCol>
                <a:gridCol w="788750">
                  <a:extLst>
                    <a:ext uri="{9D8B030D-6E8A-4147-A177-3AD203B41FA5}">
                      <a16:colId xmlns:a16="http://schemas.microsoft.com/office/drawing/2014/main" val="1554992337"/>
                    </a:ext>
                  </a:extLst>
                </a:gridCol>
              </a:tblGrid>
              <a:tr h="42396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6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LK OTURUM</a:t>
                      </a:r>
                      <a:endParaRPr lang="en-TR" sz="1200" b="1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</a:t>
                      </a:r>
                      <a:endParaRPr lang="en-TR" sz="1200" b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AYRI AYRI (</a:t>
                      </a:r>
                      <a:r>
                        <a:rPr lang="tr-TR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ZEL)</a:t>
                      </a:r>
                      <a:endParaRPr lang="en-TR" sz="1200" b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TELEKONFERANS</a:t>
                      </a:r>
                      <a:endParaRPr lang="en-TR" sz="1200" b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245038"/>
                  </a:ext>
                </a:extLst>
              </a:tr>
              <a:tr h="557417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Y</a:t>
                      </a:r>
                      <a:r>
                        <a:rPr lang="de-DE" sz="12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ZY</a:t>
                      </a:r>
                      <a:r>
                        <a:rPr lang="de-DE" sz="12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Y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ZY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ZEL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extLst>
                  <a:ext uri="{0D108BD9-81ED-4DB2-BD59-A6C34878D82A}">
                    <a16:rowId xmlns:a16="http://schemas.microsoft.com/office/drawing/2014/main" val="1434450310"/>
                  </a:ext>
                </a:extLst>
              </a:tr>
              <a:tr h="674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7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en-US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LK OTURUM A</a:t>
                      </a: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Ç</a:t>
                      </a:r>
                      <a:r>
                        <a:rPr lang="da-DK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ILI</a:t>
                      </a: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ŞI</a:t>
                      </a:r>
                      <a:endParaRPr lang="en-TR" sz="1200" b="1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TANIŞ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  ARABULUCU   </a:t>
                      </a:r>
                      <a:endParaRPr lang="en-TR" sz="12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AÇ</a:t>
                      </a:r>
                      <a:r>
                        <a:rPr lang="da-DK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ILI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 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KONU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ŞMASI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PT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TARAF BEYANLARI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411525"/>
                  </a:ext>
                </a:extLst>
              </a:tr>
              <a:tr h="22859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8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İLK OTURUMDA TANZİM VE İMZA EDİ</a:t>
                      </a:r>
                      <a:r>
                        <a:rPr lang="de-DE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LEN BELGELER</a:t>
                      </a:r>
                      <a:endParaRPr lang="en-TR" sz="1200" b="1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CRET SÖ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ZLE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ŞMESİ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LG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LEND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İRME TUTANAĞI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r>
                        <a:rPr lang="en-US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LK OTURUM 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TUTANAĞI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rowSpan="2"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64993"/>
                  </a:ext>
                </a:extLst>
              </a:tr>
              <a:tr h="496531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   ARABULUCU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BEL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İRLEME TUTANAĞI*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gridSpan="2"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867103"/>
                  </a:ext>
                </a:extLst>
              </a:tr>
              <a:tr h="22859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9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DİĞ</a:t>
                      </a:r>
                      <a:r>
                        <a:rPr lang="de-DE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ER OTURUMLAR</a:t>
                      </a:r>
                      <a:endParaRPr lang="en-TR" sz="1200" b="1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VE M</a:t>
                      </a:r>
                      <a:r>
                        <a:rPr lang="de-DE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ÜZAKERE SÜ</a:t>
                      </a: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RECİ</a:t>
                      </a:r>
                      <a:endParaRPr lang="en-TR" sz="1200" b="1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AYRI AYRI (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ZEL)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TELEKONFERANS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800264"/>
                  </a:ext>
                </a:extLst>
              </a:tr>
              <a:tr h="385367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Y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ZY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Y</a:t>
                      </a:r>
                      <a:r>
                        <a:rPr lang="de-DE" sz="12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ZY</a:t>
                      </a:r>
                      <a:r>
                        <a:rPr lang="de-DE" sz="1200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ZEL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</a:t>
                      </a:r>
                      <a:endParaRPr lang="en-TR" dirty="0"/>
                    </a:p>
                  </a:txBody>
                  <a:tcPr marL="32401" marR="32401" marT="32401" marB="32401"/>
                </a:tc>
                <a:extLst>
                  <a:ext uri="{0D108BD9-81ED-4DB2-BD59-A6C34878D82A}">
                    <a16:rowId xmlns:a16="http://schemas.microsoft.com/office/drawing/2014/main" val="3764384239"/>
                  </a:ext>
                </a:extLst>
              </a:tr>
              <a:tr h="5531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10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DİĞ</a:t>
                      </a:r>
                      <a:r>
                        <a:rPr lang="de-DE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ER OTURUM BELGELER</a:t>
                      </a:r>
                      <a:r>
                        <a:rPr lang="tr-TR" sz="12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endParaRPr lang="en-TR" sz="1200" b="1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 VEYA 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ÖZEL OTURUM TUTANAKLARI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32401" marR="32401" marT="32401" marB="32401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31155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A9FD245-0B65-19B6-FFEB-E831EBE83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461231"/>
              </p:ext>
            </p:extLst>
          </p:nvPr>
        </p:nvGraphicFramePr>
        <p:xfrm>
          <a:off x="666759" y="1872123"/>
          <a:ext cx="9185869" cy="415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533">
                  <a:extLst>
                    <a:ext uri="{9D8B030D-6E8A-4147-A177-3AD203B41FA5}">
                      <a16:colId xmlns:a16="http://schemas.microsoft.com/office/drawing/2014/main" val="1852762884"/>
                    </a:ext>
                  </a:extLst>
                </a:gridCol>
                <a:gridCol w="3185206">
                  <a:extLst>
                    <a:ext uri="{9D8B030D-6E8A-4147-A177-3AD203B41FA5}">
                      <a16:colId xmlns:a16="http://schemas.microsoft.com/office/drawing/2014/main" val="2357799510"/>
                    </a:ext>
                  </a:extLst>
                </a:gridCol>
                <a:gridCol w="5549130">
                  <a:extLst>
                    <a:ext uri="{9D8B030D-6E8A-4147-A177-3AD203B41FA5}">
                      <a16:colId xmlns:a16="http://schemas.microsoft.com/office/drawing/2014/main" val="1497484558"/>
                    </a:ext>
                  </a:extLst>
                </a:gridCol>
              </a:tblGrid>
              <a:tr h="415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SIRA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ARABULUCULUK İŞLEM  AŞAMASI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AŞAMA       UYGULAMA        YÖ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NTEM VE Y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NET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İMİ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818522"/>
                  </a:ext>
                </a:extLst>
              </a:tr>
            </a:tbl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330060DF-10B9-8B2A-3D6D-DA18BF7ED6AF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15" name="Picture 2" descr="instagram logo ile ilgili gÃ¶rsel sonucu">
            <a:extLst>
              <a:ext uri="{FF2B5EF4-FFF2-40B4-BE49-F238E27FC236}">
                <a16:creationId xmlns:a16="http://schemas.microsoft.com/office/drawing/2014/main" id="{65BD87CE-C15F-9BD4-A25D-DC15E193E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162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6319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27148" y="1982238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7FB5611-89D1-C345-AA0B-A485E0F189D1}"/>
              </a:ext>
            </a:extLst>
          </p:cNvPr>
          <p:cNvGraphicFramePr>
            <a:graphicFrameLocks noGrp="1"/>
          </p:cNvGraphicFramePr>
          <p:nvPr/>
        </p:nvGraphicFramePr>
        <p:xfrm>
          <a:off x="6" y="629393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6" descr="page1image2980464">
            <a:extLst>
              <a:ext uri="{FF2B5EF4-FFF2-40B4-BE49-F238E27FC236}">
                <a16:creationId xmlns:a16="http://schemas.microsoft.com/office/drawing/2014/main" id="{C991D6FF-4009-B69F-E91F-4E9F86AC6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4" y="4636280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id="{531B336D-DC99-0F47-06FD-CB23DB1F0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2203" y="5784513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B6FC722-5FB8-BDB8-982B-B3EC50665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633592"/>
              </p:ext>
            </p:extLst>
          </p:nvPr>
        </p:nvGraphicFramePr>
        <p:xfrm>
          <a:off x="2306500" y="2491943"/>
          <a:ext cx="9529700" cy="32925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889">
                  <a:extLst>
                    <a:ext uri="{9D8B030D-6E8A-4147-A177-3AD203B41FA5}">
                      <a16:colId xmlns:a16="http://schemas.microsoft.com/office/drawing/2014/main" val="4276984598"/>
                    </a:ext>
                  </a:extLst>
                </a:gridCol>
                <a:gridCol w="3301507">
                  <a:extLst>
                    <a:ext uri="{9D8B030D-6E8A-4147-A177-3AD203B41FA5}">
                      <a16:colId xmlns:a16="http://schemas.microsoft.com/office/drawing/2014/main" val="2147547743"/>
                    </a:ext>
                  </a:extLst>
                </a:gridCol>
                <a:gridCol w="1923370">
                  <a:extLst>
                    <a:ext uri="{9D8B030D-6E8A-4147-A177-3AD203B41FA5}">
                      <a16:colId xmlns:a16="http://schemas.microsoft.com/office/drawing/2014/main" val="356800234"/>
                    </a:ext>
                  </a:extLst>
                </a:gridCol>
                <a:gridCol w="1572511">
                  <a:extLst>
                    <a:ext uri="{9D8B030D-6E8A-4147-A177-3AD203B41FA5}">
                      <a16:colId xmlns:a16="http://schemas.microsoft.com/office/drawing/2014/main" val="347209539"/>
                    </a:ext>
                  </a:extLst>
                </a:gridCol>
                <a:gridCol w="2256423">
                  <a:extLst>
                    <a:ext uri="{9D8B030D-6E8A-4147-A177-3AD203B41FA5}">
                      <a16:colId xmlns:a16="http://schemas.microsoft.com/office/drawing/2014/main" val="3057904080"/>
                    </a:ext>
                  </a:extLst>
                </a:gridCol>
              </a:tblGrid>
              <a:tr h="27932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12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SON OTURUMDA TANZİM VE İMZA EDİ</a:t>
                      </a: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LEN BELGELER</a:t>
                      </a:r>
                      <a:endParaRPr lang="en-TR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200" b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BİRLİ</a:t>
                      </a:r>
                      <a:r>
                        <a:rPr lang="de-DE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KTE VEYA </a:t>
                      </a:r>
                      <a:r>
                        <a:rPr lang="tr-TR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ZEL </a:t>
                      </a:r>
                      <a:endParaRPr lang="en-TR" sz="1200" b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OTURUM TUTANAĞI</a:t>
                      </a:r>
                      <a:endParaRPr lang="en-TR" sz="1200" b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0" i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ANLAŞ</a:t>
                      </a:r>
                      <a:r>
                        <a:rPr lang="de-DE" sz="1200" b="0" i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 BELGES</a:t>
                      </a:r>
                      <a:r>
                        <a:rPr lang="tr-TR" sz="1200" b="0" i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endParaRPr lang="en-TR" sz="1200" b="0" i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b="0" i="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 SON TUTANAK</a:t>
                      </a:r>
                      <a:endParaRPr lang="en-TR" sz="1200" b="0" i="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969334"/>
                  </a:ext>
                </a:extLst>
              </a:tr>
              <a:tr h="2733928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ANLAŞAMAMA      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TUTANAĞI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1-ANLAŞ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2-KISMİ ANLAŞ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3-ANLAŞ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AMAMA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-GÖRÜŞ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ME YAPILAMADAN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-GÖRÜŞ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ME SONUNDA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4-KONUSUZ KALMA 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5-VAZGE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ÇME 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6-HARİ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CEN ANLA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7-YETKİSİZLİK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2404761782"/>
                  </a:ext>
                </a:extLst>
              </a:tr>
              <a:tr h="279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13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KAPANI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ARABULUCUNUN KONUŞMASI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TARAFLARIN KONUŞMASI</a:t>
                      </a:r>
                      <a:endParaRPr lang="en-TR" dirty="0"/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467877453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3BD8459-05A9-691C-9EE7-2B5C5C948BF2}"/>
              </a:ext>
            </a:extLst>
          </p:cNvPr>
          <p:cNvSpPr txBox="1"/>
          <p:nvPr/>
        </p:nvSpPr>
        <p:spPr>
          <a:xfrm rot="21237600">
            <a:off x="-762540" y="1070692"/>
            <a:ext cx="5997103" cy="6456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UYGULAMADA ARABULUCULUK İŞ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LEM A</a:t>
            </a: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AMALARI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( DAVA 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ŞARTI ARABULUCULUK VE İHTİYARİ </a:t>
            </a: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ARABULUCULUK SÜ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RECİ )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414565"/>
            <a:ext cx="6717001" cy="61365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300" b="1" dirty="0">
                <a:solidFill>
                  <a:schemeClr val="bg1"/>
                </a:solidFill>
              </a:rPr>
              <a:t>Arabuluculuk Süreci Hakkında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69E5FEBE-F23D-2082-C65A-83953EEB4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854336"/>
              </p:ext>
            </p:extLst>
          </p:nvPr>
        </p:nvGraphicFramePr>
        <p:xfrm>
          <a:off x="2316748" y="1950308"/>
          <a:ext cx="9529700" cy="464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434">
                  <a:extLst>
                    <a:ext uri="{9D8B030D-6E8A-4147-A177-3AD203B41FA5}">
                      <a16:colId xmlns:a16="http://schemas.microsoft.com/office/drawing/2014/main" val="1852762884"/>
                    </a:ext>
                  </a:extLst>
                </a:gridCol>
                <a:gridCol w="3304430">
                  <a:extLst>
                    <a:ext uri="{9D8B030D-6E8A-4147-A177-3AD203B41FA5}">
                      <a16:colId xmlns:a16="http://schemas.microsoft.com/office/drawing/2014/main" val="2357799510"/>
                    </a:ext>
                  </a:extLst>
                </a:gridCol>
                <a:gridCol w="5756836">
                  <a:extLst>
                    <a:ext uri="{9D8B030D-6E8A-4147-A177-3AD203B41FA5}">
                      <a16:colId xmlns:a16="http://schemas.microsoft.com/office/drawing/2014/main" val="1497484558"/>
                    </a:ext>
                  </a:extLst>
                </a:gridCol>
              </a:tblGrid>
              <a:tr h="4644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SIRA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ARABULUCULUK İŞLEM  AŞAMASI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AŞAMA       UYGULAMA        YÖ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NTEM VE Y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NET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İMİ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818522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7E8A5ABC-2B83-3A5E-8F80-1561EB8AE3CB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10" name="Picture 2" descr="instagram logo ile ilgili gÃ¶rsel sonucu">
            <a:extLst>
              <a:ext uri="{FF2B5EF4-FFF2-40B4-BE49-F238E27FC236}">
                <a16:creationId xmlns:a16="http://schemas.microsoft.com/office/drawing/2014/main" id="{636AC2DD-FD43-109B-F30E-AD2F3CB91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058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63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27148" y="1982238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7FB5611-89D1-C345-AA0B-A485E0F189D1}"/>
              </a:ext>
            </a:extLst>
          </p:cNvPr>
          <p:cNvGraphicFramePr>
            <a:graphicFrameLocks noGrp="1"/>
          </p:cNvGraphicFramePr>
          <p:nvPr/>
        </p:nvGraphicFramePr>
        <p:xfrm>
          <a:off x="6" y="629393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6" descr="page1image2980464">
            <a:extLst>
              <a:ext uri="{FF2B5EF4-FFF2-40B4-BE49-F238E27FC236}">
                <a16:creationId xmlns:a16="http://schemas.microsoft.com/office/drawing/2014/main" id="{C991D6FF-4009-B69F-E91F-4E9F86AC6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64" y="4636280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id="{531B336D-DC99-0F47-06FD-CB23DB1F0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2203" y="5784513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BD8459-05A9-691C-9EE7-2B5C5C948BF2}"/>
              </a:ext>
            </a:extLst>
          </p:cNvPr>
          <p:cNvSpPr txBox="1"/>
          <p:nvPr/>
        </p:nvSpPr>
        <p:spPr>
          <a:xfrm rot="21237600">
            <a:off x="-762540" y="1070692"/>
            <a:ext cx="5997103" cy="6456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perspectiveHeroicExtremeLeftFacing"/>
            <a:lightRig rig="threePt" dir="t"/>
          </a:scene3d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UYGULAMADA ARABULUCULUK İŞ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LEM A</a:t>
            </a:r>
            <a:r>
              <a:rPr lang="tr-TR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</a:t>
            </a:r>
            <a:r>
              <a:rPr lang="de-DE" sz="1400" b="1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AMALARI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( DAVA 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ŞARTI ARABULUCULUK VE İHTİYARİ </a:t>
            </a:r>
            <a:r>
              <a:rPr lang="de-DE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ARABULUCULUK SÜ</a:t>
            </a:r>
            <a:r>
              <a:rPr lang="tr-TR" sz="14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</a:rPr>
              <a:t>RECİ )</a:t>
            </a:r>
            <a:endParaRPr lang="en-TR" sz="14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414565"/>
            <a:ext cx="6717001" cy="61365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300" b="1" dirty="0">
                <a:solidFill>
                  <a:schemeClr val="bg1"/>
                </a:solidFill>
              </a:rPr>
              <a:t>Arabuluculuk Süreci Hakkında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F24E942-2DB0-63E6-9E5A-291A4F406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32565"/>
              </p:ext>
            </p:extLst>
          </p:nvPr>
        </p:nvGraphicFramePr>
        <p:xfrm>
          <a:off x="2306500" y="2426970"/>
          <a:ext cx="9404652" cy="3522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889">
                  <a:extLst>
                    <a:ext uri="{9D8B030D-6E8A-4147-A177-3AD203B41FA5}">
                      <a16:colId xmlns:a16="http://schemas.microsoft.com/office/drawing/2014/main" val="2471475313"/>
                    </a:ext>
                  </a:extLst>
                </a:gridCol>
                <a:gridCol w="3331027">
                  <a:extLst>
                    <a:ext uri="{9D8B030D-6E8A-4147-A177-3AD203B41FA5}">
                      <a16:colId xmlns:a16="http://schemas.microsoft.com/office/drawing/2014/main" val="324834916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73846627"/>
                    </a:ext>
                  </a:extLst>
                </a:gridCol>
                <a:gridCol w="1999322">
                  <a:extLst>
                    <a:ext uri="{9D8B030D-6E8A-4147-A177-3AD203B41FA5}">
                      <a16:colId xmlns:a16="http://schemas.microsoft.com/office/drawing/2014/main" val="695055240"/>
                    </a:ext>
                  </a:extLst>
                </a:gridCol>
                <a:gridCol w="2226814">
                  <a:extLst>
                    <a:ext uri="{9D8B030D-6E8A-4147-A177-3AD203B41FA5}">
                      <a16:colId xmlns:a16="http://schemas.microsoft.com/office/drawing/2014/main" val="2101799756"/>
                    </a:ext>
                  </a:extLst>
                </a:gridCol>
              </a:tblGrid>
              <a:tr h="1224665"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bg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14</a:t>
                      </a:r>
                      <a:endParaRPr lang="en-TR" sz="1200" dirty="0"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de-DE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SONU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Ç İŞ</a:t>
                      </a: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LEMLER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</a:p>
                  </a:txBody>
                  <a:tcPr marL="12494" marR="12494" marT="12494" marB="12494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   MAKBUZ D</a:t>
                      </a: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ÜZENLENMES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</a:t>
                      </a:r>
                      <a:endParaRPr lang="en-TR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(</a:t>
                      </a:r>
                      <a:r>
                        <a:rPr lang="tr-TR" sz="1200" u="sng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DAVA Ş</a:t>
                      </a:r>
                      <a:r>
                        <a:rPr lang="de-DE" sz="1200" u="sng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ARTINDA </a:t>
                      </a:r>
                      <a:r>
                        <a:rPr lang="tr-TR" sz="1200" u="sng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İLK 2 SAATLİK </a:t>
                      </a:r>
                      <a:r>
                        <a:rPr lang="de-DE" sz="1200" u="sng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Ü</a:t>
                      </a:r>
                      <a:r>
                        <a:rPr lang="tr-TR" sz="1200" u="sng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CRET ÖDEMESİ İÇİN AŞAĞIDAKİ İKİLİ </a:t>
                      </a:r>
                      <a:r>
                        <a:rPr lang="de-DE" sz="1200" u="sng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AYRIM UYGULANIR</a:t>
                      </a: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)</a:t>
                      </a:r>
                      <a:endParaRPr lang="en-TR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UYAP ARABULUCU PORTAL            SON TUTANAK GÖ</a:t>
                      </a:r>
                      <a:r>
                        <a:rPr lang="de-DE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NDER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İMİ</a:t>
                      </a:r>
                      <a:endParaRPr lang="en-TR" sz="12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(UYAP Arabulucu </a:t>
                      </a:r>
                      <a:r>
                        <a:rPr lang="tr-TR" sz="12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Portaldan</a:t>
                      </a: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Dosyaya e-imza ile son tutanak evrakı eklenerek gönderilir.)</a:t>
                      </a:r>
                      <a:endParaRPr lang="en-TR" dirty="0">
                        <a:solidFill>
                          <a:schemeClr val="tx1"/>
                        </a:solidFill>
                      </a:endParaRPr>
                    </a:p>
                  </a:txBody>
                  <a:tcPr marL="12494" marR="12494" marT="12494" marB="12494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933221"/>
                  </a:ext>
                </a:extLst>
              </a:tr>
              <a:tr h="200237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  </a:t>
                      </a:r>
                      <a:r>
                        <a:rPr lang="en-US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TARAFLARA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1 -</a:t>
                      </a:r>
                      <a:r>
                        <a:rPr lang="tr-TR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ANLAŞ</a:t>
                      </a:r>
                      <a:r>
                        <a:rPr lang="de-DE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 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 2-KISMİ ANLAŞ</a:t>
                      </a:r>
                      <a:r>
                        <a:rPr lang="de-DE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3 -DAVA Ş</a:t>
                      </a:r>
                      <a:r>
                        <a:rPr lang="de-DE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ARTINDA </a:t>
                      </a:r>
                      <a:endParaRPr lang="en-TR" sz="12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2 SAATİ </a:t>
                      </a:r>
                      <a:r>
                        <a:rPr lang="de-DE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GE</a:t>
                      </a:r>
                      <a:r>
                        <a:rPr lang="tr-TR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Ç</a:t>
                      </a:r>
                      <a:r>
                        <a:rPr lang="de-DE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EN OTURUMLAR </a:t>
                      </a:r>
                      <a:r>
                        <a:rPr lang="tr-TR" sz="1200" u="sng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İÇİN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CUMHURİYET BAŞ</a:t>
                      </a:r>
                      <a:r>
                        <a:rPr lang="da-DK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SAVCILI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ĞINA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1-ANLAŞ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 dirty="0"/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1049220114"/>
                  </a:ext>
                </a:extLst>
              </a:tr>
              <a:tr h="764818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1-ANLAŞ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AMAMA</a:t>
                      </a:r>
                      <a:endParaRPr lang="en-TR" sz="12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-GÖRÜŞ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ME YAPILAMADAN</a:t>
                      </a:r>
                      <a:endParaRPr lang="en-TR" sz="12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-GÖRÜŞ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ME SONUNDA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2-ANLAŞ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AMAMA</a:t>
                      </a:r>
                      <a:endParaRPr lang="en-TR" sz="12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-GÖRÜŞ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ME YAPILAMADAN</a:t>
                      </a:r>
                      <a:endParaRPr lang="en-TR" sz="12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-GÖRÜŞ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ME SONUNDA</a:t>
                      </a:r>
                      <a:endParaRPr lang="en-TR"/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7494198"/>
                  </a:ext>
                </a:extLst>
              </a:tr>
              <a:tr h="201500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2-KONUSUZ KALMA 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3-KONUSUZ KALMA </a:t>
                      </a:r>
                      <a:endParaRPr lang="en-TR"/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2533651636"/>
                  </a:ext>
                </a:extLst>
              </a:tr>
              <a:tr h="201500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3-VAZGE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ÇME 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4-VAZGE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ÇME </a:t>
                      </a:r>
                      <a:endParaRPr lang="en-TR"/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3788966457"/>
                  </a:ext>
                </a:extLst>
              </a:tr>
              <a:tr h="201500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4-HARİ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CEN ANLA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5-HARİ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CEN ANLA</a:t>
                      </a:r>
                      <a:r>
                        <a:rPr lang="tr-TR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Ş</a:t>
                      </a:r>
                      <a:r>
                        <a:rPr lang="de-DE" sz="12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MA</a:t>
                      </a:r>
                      <a:endParaRPr lang="en-TR"/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4126283532"/>
                  </a:ext>
                </a:extLst>
              </a:tr>
              <a:tr h="642975"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5-YETKİSİZLİK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2494" marR="12494" marT="12494" marB="124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6-YETKİSİZLİK</a:t>
                      </a:r>
                      <a:endParaRPr lang="en-TR" dirty="0"/>
                    </a:p>
                  </a:txBody>
                  <a:tcPr marL="12494" marR="12494" marT="12494" marB="12494"/>
                </a:tc>
                <a:extLst>
                  <a:ext uri="{0D108BD9-81ED-4DB2-BD59-A6C34878D82A}">
                    <a16:rowId xmlns:a16="http://schemas.microsoft.com/office/drawing/2014/main" val="365492846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46B3D1A-BDAB-CF45-9B9A-165C6BB2A0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306192"/>
              </p:ext>
            </p:extLst>
          </p:nvPr>
        </p:nvGraphicFramePr>
        <p:xfrm>
          <a:off x="2316748" y="1894114"/>
          <a:ext cx="9529700" cy="4490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434">
                  <a:extLst>
                    <a:ext uri="{9D8B030D-6E8A-4147-A177-3AD203B41FA5}">
                      <a16:colId xmlns:a16="http://schemas.microsoft.com/office/drawing/2014/main" val="1852762884"/>
                    </a:ext>
                  </a:extLst>
                </a:gridCol>
                <a:gridCol w="3304430">
                  <a:extLst>
                    <a:ext uri="{9D8B030D-6E8A-4147-A177-3AD203B41FA5}">
                      <a16:colId xmlns:a16="http://schemas.microsoft.com/office/drawing/2014/main" val="2357799510"/>
                    </a:ext>
                  </a:extLst>
                </a:gridCol>
                <a:gridCol w="5756836">
                  <a:extLst>
                    <a:ext uri="{9D8B030D-6E8A-4147-A177-3AD203B41FA5}">
                      <a16:colId xmlns:a16="http://schemas.microsoft.com/office/drawing/2014/main" val="1497484558"/>
                    </a:ext>
                  </a:extLst>
                </a:gridCol>
              </a:tblGrid>
              <a:tr h="4490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SIRA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ARABULUCULUK İŞLEM  AŞAMASI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AŞAMA       UYGULAMA        YÖ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NTEM VE Y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Ö</a:t>
                      </a:r>
                      <a:r>
                        <a:rPr lang="de-DE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NET</a:t>
                      </a:r>
                      <a:r>
                        <a:rPr lang="tr-TR" sz="12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halkboard" panose="03050602040202020205" pitchFamily="66" charset="77"/>
                        </a:rPr>
                        <a:t>İMİ</a:t>
                      </a:r>
                      <a:endParaRPr lang="en-TR" sz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halkboard" panose="03050602040202020205" pitchFamily="66" charset="77"/>
                        <a:ea typeface="Calibri" panose="020F0502020204030204" pitchFamily="34" charset="0"/>
                      </a:endParaRPr>
                    </a:p>
                  </a:txBody>
                  <a:tcPr marL="16014" marR="16014" marT="16014" marB="1601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818522"/>
                  </a:ext>
                </a:extLst>
              </a:tr>
            </a:tbl>
          </a:graphicData>
        </a:graphic>
      </p:graphicFrame>
      <p:sp>
        <p:nvSpPr>
          <p:cNvPr id="10" name="Rectangle 4">
            <a:extLst>
              <a:ext uri="{FF2B5EF4-FFF2-40B4-BE49-F238E27FC236}">
                <a16:creationId xmlns:a16="http://schemas.microsoft.com/office/drawing/2014/main" id="{770D2D88-E07D-1E44-A621-96E0DE854716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15" name="Picture 2" descr="instagram logo ile ilgili gÃ¶rsel sonucu">
            <a:extLst>
              <a:ext uri="{FF2B5EF4-FFF2-40B4-BE49-F238E27FC236}">
                <a16:creationId xmlns:a16="http://schemas.microsoft.com/office/drawing/2014/main" id="{05BD0F89-F1BC-B3D6-1CCF-F57202DAE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43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7914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237"/>
          <p:cNvSpPr txBox="1">
            <a:spLocks/>
          </p:cNvSpPr>
          <p:nvPr/>
        </p:nvSpPr>
        <p:spPr>
          <a:xfrm>
            <a:off x="1036404" y="1916038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-17075" y="0"/>
            <a:ext cx="5803687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349861">
            <a:off x="6880829" y="29077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49284"/>
            <a:ext cx="673407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400" b="1" dirty="0">
                <a:solidFill>
                  <a:schemeClr val="bg1"/>
                </a:solidFill>
                <a:latin typeface="+mj-lt"/>
              </a:rPr>
              <a:t>Sigortada Arabulucuğa Dair Sorular</a:t>
            </a:r>
            <a:endParaRPr lang="en-US" sz="3400" dirty="0">
              <a:latin typeface="+mj-lt"/>
            </a:endParaRPr>
          </a:p>
        </p:txBody>
      </p:sp>
      <p:sp>
        <p:nvSpPr>
          <p:cNvPr id="13" name="Right Triangle 12"/>
          <p:cNvSpPr/>
          <p:nvPr/>
        </p:nvSpPr>
        <p:spPr>
          <a:xfrm rot="5400000">
            <a:off x="6712028" y="352928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D147C763-6BE8-D241-A427-9BE66DC73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993912"/>
              </p:ext>
            </p:extLst>
          </p:nvPr>
        </p:nvGraphicFramePr>
        <p:xfrm>
          <a:off x="0" y="630045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4BC89460-09F1-BC4B-B525-AAC2FAE8B5AF}"/>
              </a:ext>
            </a:extLst>
          </p:cNvPr>
          <p:cNvSpPr/>
          <p:nvPr/>
        </p:nvSpPr>
        <p:spPr>
          <a:xfrm>
            <a:off x="416615" y="1916038"/>
            <a:ext cx="1135688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Faaliyetinin Kurumsallaştırılması 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Sigorta Arabuluculuk Merkezi - (Sigorta Birliği veya Sigorta Tahkim Bünyesinde ) 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 İstihdamı Suretiyle Arabuluculuk Faaliyeti (?) 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Hukuk Bürosu/Ortaklığı veya Şirket ünvanı altında</a:t>
            </a:r>
          </a:p>
          <a:p>
            <a:pPr marL="1828800" lvl="3" indent="-381000" algn="just">
              <a:buSzPts val="2400"/>
              <a:buFont typeface="Arial"/>
              <a:buChar char="▰"/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Sigorta Eksperliğinde Benzer Durum</a:t>
            </a:r>
          </a:p>
          <a:p>
            <a:pPr marL="2286000" lvl="4" indent="-381000" algn="just">
              <a:buSzPts val="2400"/>
              <a:buFont typeface="Arial"/>
              <a:buChar char="▰"/>
            </a:pPr>
            <a:r>
              <a:rPr lang="tr-TR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Tüzel kişi eksper adına faaliyette bulunan gerçek kişi eksperler, bu faaliyetleri süresince Levhadaki tüzel kişinin kaydına kadrolu eksper olarak ayrıca işlenir (</a:t>
            </a:r>
            <a:r>
              <a:rPr lang="tr-TR" sz="1600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3"/>
              </a:rPr>
              <a:t>SEY MD. 10(2)).</a:t>
            </a:r>
            <a:endParaRPr lang="tr-TR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2286000" lvl="4" indent="-381000" algn="just">
              <a:buSzPts val="2400"/>
              <a:buFont typeface="Arial"/>
              <a:buChar char="▰"/>
            </a:pPr>
            <a:r>
              <a:rPr lang="tr-TR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Tüzel kişi eksperler, adlarına ekspertiz yapan gerçek kişi eksperlerin faaliyetleri dolayısı ile üçüncü kişilere verebilecekleri zararlardan sorumludur (SEY md.21(1)).</a:t>
            </a:r>
          </a:p>
          <a:p>
            <a:pPr marL="2286000" lvl="4" indent="-381000" algn="just">
              <a:buSzPts val="2400"/>
              <a:buFont typeface="Arial"/>
              <a:buChar char="▰"/>
            </a:pPr>
            <a:r>
              <a:rPr lang="tr-TR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Eksperlik faaliyetinde bulunacak tüzel kişilerde aşağıdaki nitelikler aranır (SEY </a:t>
            </a:r>
            <a:r>
              <a:rPr lang="tr-TR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md.</a:t>
            </a:r>
            <a:r>
              <a:rPr lang="tr-TR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5(2))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Asistans Şirketlerin, ürün yelpazesi içinde arabuluculuk hizmetini </a:t>
            </a:r>
          </a:p>
          <a:p>
            <a:pPr marL="990600" lvl="2" algn="just">
              <a:buSzPts val="2400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     sunması</a:t>
            </a:r>
          </a:p>
          <a:p>
            <a:pPr marL="2362200" lvl="5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9535FFB3-42C5-B144-BDEE-594B838F0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414565"/>
            <a:ext cx="6717000" cy="61365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300" b="1" dirty="0">
                <a:solidFill>
                  <a:schemeClr val="bg1"/>
                </a:solidFill>
              </a:rPr>
              <a:t>Sigorta &amp; Arabuluculuk Soru ve Öneriler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" name="Picture 6" descr="page1image2980464">
            <a:extLst>
              <a:ext uri="{FF2B5EF4-FFF2-40B4-BE49-F238E27FC236}">
                <a16:creationId xmlns:a16="http://schemas.microsoft.com/office/drawing/2014/main" id="{B3AA52CB-52F7-1476-C41A-62893857F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8869FECD-CC5B-8E3C-9AC8-5911BDE10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EA2A04-02F5-2301-2CC1-37F025600BC5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5" name="Picture 2" descr="instagram logo ile ilgili gÃ¶rsel sonucu">
            <a:extLst>
              <a:ext uri="{FF2B5EF4-FFF2-40B4-BE49-F238E27FC236}">
                <a16:creationId xmlns:a16="http://schemas.microsoft.com/office/drawing/2014/main" id="{38BCC04C-453B-55DD-875E-11D4DF679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43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641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-3214" y="0"/>
            <a:ext cx="5948684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52157">
            <a:off x="6865504" y="7154"/>
            <a:ext cx="391798" cy="69542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928192" y="4795"/>
            <a:ext cx="1308675" cy="1299085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9745" y="373916"/>
            <a:ext cx="797349" cy="737884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29" cy="72889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6415F1A-18E2-BC4A-9069-FA08EB829DAF}"/>
              </a:ext>
            </a:extLst>
          </p:cNvPr>
          <p:cNvSpPr/>
          <p:nvPr/>
        </p:nvSpPr>
        <p:spPr>
          <a:xfrm>
            <a:off x="-15698" y="365125"/>
            <a:ext cx="6522486" cy="71447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9A59D191-13F5-E045-B8B4-B2971142A491}"/>
              </a:ext>
            </a:extLst>
          </p:cNvPr>
          <p:cNvSpPr txBox="1">
            <a:spLocks/>
          </p:cNvSpPr>
          <p:nvPr/>
        </p:nvSpPr>
        <p:spPr>
          <a:xfrm>
            <a:off x="9268" y="478187"/>
            <a:ext cx="6725610" cy="6396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6200">
              <a:buSzPts val="2400"/>
            </a:pPr>
            <a: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  <a:t> </a:t>
            </a:r>
            <a:b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</a:br>
            <a:r>
              <a:rPr lang="tr-TR" sz="3000" b="1" dirty="0">
                <a:solidFill>
                  <a:schemeClr val="bg1"/>
                </a:solidFill>
              </a:rPr>
              <a:t>Sigorta &amp; Arabuluculuk Soru ve Öneriler</a:t>
            </a:r>
            <a:br>
              <a:rPr lang="tr-TR" sz="4000" dirty="0">
                <a:solidFill>
                  <a:srgbClr val="FFFF00"/>
                </a:solidFill>
              </a:rPr>
            </a:br>
            <a:endParaRPr lang="tr-TR" sz="4000" dirty="0">
              <a:solidFill>
                <a:srgbClr val="FFFF00"/>
              </a:solidFill>
            </a:endParaRPr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3ACD383A-8551-9546-AB8E-0036CD6ED608}"/>
              </a:ext>
            </a:extLst>
          </p:cNvPr>
          <p:cNvSpPr/>
          <p:nvPr/>
        </p:nvSpPr>
        <p:spPr>
          <a:xfrm rot="5400000">
            <a:off x="6712028" y="352928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98CC980-00A3-8544-B080-CA9F33A54586}"/>
              </a:ext>
            </a:extLst>
          </p:cNvPr>
          <p:cNvSpPr/>
          <p:nvPr/>
        </p:nvSpPr>
        <p:spPr>
          <a:xfrm>
            <a:off x="416615" y="1509066"/>
            <a:ext cx="1078615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algn="just">
              <a:buSzPts val="2400"/>
            </a:pPr>
            <a:endParaRPr lang="tr-TR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Faaliyetinin Kurumsallaştırılması - </a:t>
            </a:r>
            <a:r>
              <a:rPr lang="tr-TR" sz="24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Devam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Kuralları – Model Arabuluculuk Kuralları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Arabulucunun Tebligat Usulü -   Taraflarca Arabulucu ile İletişim Adresinin İnternete Konulması 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E-Toplantının Kabulü </a:t>
            </a: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Sürecine Katılım  (Dahili vs. Harici)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Maliyet  - Yüksek Adetler (!) </a:t>
            </a:r>
            <a:r>
              <a:rPr lang="tr-TR" sz="28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</a:t>
            </a:r>
            <a:r>
              <a:rPr lang="tr-TR" sz="24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Ücreti +  Temsil Ücreti)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Türkiye’nin her yerine ulaşmada güçlük 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Belirli Arabulucu/</a:t>
            </a: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lar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İle Çalışma İmkanı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 vs. 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3"/>
              </a:rPr>
              <a:t>Avukatlık Kanunu md. 35/A 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(«</a:t>
            </a:r>
            <a:r>
              <a:rPr lang="tr-TR" sz="24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Uzlaşma</a:t>
            </a:r>
            <a:r>
              <a:rPr lang="tr-TR" sz="24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tr-TR" sz="2400" b="1" i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Sağlama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»)</a:t>
            </a:r>
          </a:p>
          <a:p>
            <a:pPr marL="76200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E5EC116-B43B-0441-8D6E-B7F16D64D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111518"/>
              </p:ext>
            </p:extLst>
          </p:nvPr>
        </p:nvGraphicFramePr>
        <p:xfrm>
          <a:off x="0" y="6210167"/>
          <a:ext cx="12191992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231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83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80571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Picture 6" descr="page1image2980464">
            <a:extLst>
              <a:ext uri="{FF2B5EF4-FFF2-40B4-BE49-F238E27FC236}">
                <a16:creationId xmlns:a16="http://schemas.microsoft.com/office/drawing/2014/main" id="{1B0238C7-C9A4-26E7-2AE8-FCE6DD6ED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75165886-58A2-D25F-9EF2-A217D2F56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8437A4-4BCA-B403-DDF4-5BD7B8A1625D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7" name="Picture 2" descr="instagram logo ile ilgili gÃ¶rsel sonucu">
            <a:extLst>
              <a:ext uri="{FF2B5EF4-FFF2-40B4-BE49-F238E27FC236}">
                <a16:creationId xmlns:a16="http://schemas.microsoft.com/office/drawing/2014/main" id="{1F328D74-DE54-B1F5-E650-AAA3E981A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892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907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83442" y="-106098"/>
            <a:ext cx="1309036" cy="1521230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848090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CC1C28B-174D-0147-B95E-02D9D4B3AA9C}"/>
              </a:ext>
            </a:extLst>
          </p:cNvPr>
          <p:cNvSpPr/>
          <p:nvPr/>
        </p:nvSpPr>
        <p:spPr>
          <a:xfrm>
            <a:off x="235320" y="1629958"/>
            <a:ext cx="49780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381000" algn="just">
              <a:buSzPts val="2400"/>
              <a:buFont typeface="Arial"/>
              <a:buChar char="▰"/>
            </a:pPr>
            <a:endParaRPr lang="tr-TR" sz="2800" dirty="0">
              <a:solidFill>
                <a:srgbClr val="000000"/>
              </a:solidFill>
              <a:latin typeface="+mj-lt"/>
              <a:ea typeface="MS Mincho" charset="-128"/>
              <a:cs typeface="Times New Roman" charset="0"/>
            </a:endParaRPr>
          </a:p>
          <a:p>
            <a:pPr marL="533400" lvl="1" algn="just">
              <a:buSzPts val="2400"/>
            </a:pPr>
            <a:endParaRPr lang="tr-TR" sz="2400" dirty="0">
              <a:solidFill>
                <a:srgbClr val="000000"/>
              </a:solidFill>
              <a:latin typeface="+mj-lt"/>
              <a:ea typeface="MS Mincho" charset="-128"/>
              <a:cs typeface="Times New Roman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F4EC7FB2-CAA3-3947-BD22-EABA865F2D51}"/>
              </a:ext>
            </a:extLst>
          </p:cNvPr>
          <p:cNvSpPr txBox="1">
            <a:spLocks/>
          </p:cNvSpPr>
          <p:nvPr/>
        </p:nvSpPr>
        <p:spPr>
          <a:xfrm>
            <a:off x="9268" y="478187"/>
            <a:ext cx="6725610" cy="6396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6200">
              <a:buSzPts val="2400"/>
            </a:pPr>
            <a: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  <a:t> </a:t>
            </a:r>
            <a:b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</a:br>
            <a:r>
              <a:rPr lang="tr-TR" sz="3000" b="1" dirty="0">
                <a:solidFill>
                  <a:schemeClr val="bg1"/>
                </a:solidFill>
              </a:rPr>
              <a:t>Sigorta &amp; Arabuluculuk Soru ve Öneriler</a:t>
            </a:r>
            <a:br>
              <a:rPr lang="tr-TR" sz="4000" dirty="0">
                <a:solidFill>
                  <a:srgbClr val="FFFF00"/>
                </a:solidFill>
              </a:rPr>
            </a:br>
            <a:endParaRPr lang="tr-TR" sz="4000" dirty="0">
              <a:solidFill>
                <a:srgbClr val="FFFF00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CCB366E-3102-5B41-B089-E69D8AFE175A}"/>
              </a:ext>
            </a:extLst>
          </p:cNvPr>
          <p:cNvSpPr/>
          <p:nvPr/>
        </p:nvSpPr>
        <p:spPr>
          <a:xfrm>
            <a:off x="416615" y="1637014"/>
            <a:ext cx="1135688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algn="just">
              <a:buSzPts val="2400"/>
            </a:pPr>
            <a:endParaRPr lang="tr-TR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Kurallarının Sözleşme ile Düzenlenmesi</a:t>
            </a:r>
            <a:endParaRPr lang="tr-T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Poliçe, Genel Şart, ve Sözleşmelerde «Arabuluculuk Maddesi»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6325 Arabuluculuk Kanunu- «</a:t>
            </a:r>
            <a:r>
              <a:rPr lang="tr-TR" sz="2400" b="1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Aksi Kararlaştırılmadıkça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» düzenlemeleri</a:t>
            </a:r>
          </a:p>
          <a:p>
            <a:pPr marL="1828800" lvl="3" indent="-381000" algn="just">
              <a:buSzPts val="2400"/>
              <a:buFont typeface="Arial"/>
              <a:buChar char="▰"/>
            </a:pPr>
            <a:r>
              <a:rPr lang="tr-TR" sz="20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Md. 4 (Gizlilik); Md. 7(2) (arabulucu ücretinin belirlenmesi ve karşılanması); Md. 13 (2) arabulucu teklifinin reddi); Md. 15(2) (arabuluculuk usulü); Md. 18/A(12)(13) (arabulucu ücreti ve karşılanması), (17) (görüşmelerin yürütüleceği yer) </a:t>
            </a:r>
          </a:p>
          <a:p>
            <a:pPr marL="990600" lvl="2" algn="just">
              <a:buSzPts val="2400"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76200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BC6E94F-F41C-3346-B82A-C2E45A9CB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443237"/>
              </p:ext>
            </p:extLst>
          </p:nvPr>
        </p:nvGraphicFramePr>
        <p:xfrm>
          <a:off x="9266" y="6303556"/>
          <a:ext cx="12182728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174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151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663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12400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Picture 6" descr="page1image2980464">
            <a:extLst>
              <a:ext uri="{FF2B5EF4-FFF2-40B4-BE49-F238E27FC236}">
                <a16:creationId xmlns:a16="http://schemas.microsoft.com/office/drawing/2014/main" id="{8B281F52-1548-9EB5-1319-7853621EC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angle 7">
            <a:extLst>
              <a:ext uri="{FF2B5EF4-FFF2-40B4-BE49-F238E27FC236}">
                <a16:creationId xmlns:a16="http://schemas.microsoft.com/office/drawing/2014/main" id="{FFAE92C9-5193-6220-C5A0-6F76F9EE2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259683-7813-87AD-7903-A439FB8A7181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Picture 2" descr="instagram logo ile ilgili gÃ¶rsel sonucu">
            <a:extLst>
              <a:ext uri="{FF2B5EF4-FFF2-40B4-BE49-F238E27FC236}">
                <a16:creationId xmlns:a16="http://schemas.microsoft.com/office/drawing/2014/main" id="{BF148AEB-2A06-101E-B310-E6DA04C1C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797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1095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848090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646E36A0-FB07-FF47-91A8-DA005D59D6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314435"/>
              </p:ext>
            </p:extLst>
          </p:nvPr>
        </p:nvGraphicFramePr>
        <p:xfrm>
          <a:off x="0" y="6300457"/>
          <a:ext cx="12191995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43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03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FD0DF2E4-4527-5742-8D7D-9E4D8C1CCA0D}"/>
              </a:ext>
            </a:extLst>
          </p:cNvPr>
          <p:cNvSpPr/>
          <p:nvPr/>
        </p:nvSpPr>
        <p:spPr>
          <a:xfrm>
            <a:off x="416616" y="1637014"/>
            <a:ext cx="893759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algn="just">
              <a:buSzPts val="2400"/>
            </a:pPr>
            <a:endParaRPr lang="tr-TR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Kurallarının Sözleşme ile Düzenlemesi </a:t>
            </a:r>
            <a:r>
              <a:rPr lang="tr-TR" sz="24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- Devam</a:t>
            </a:r>
          </a:p>
          <a:p>
            <a:pPr marL="76200" algn="just">
              <a:buSzPts val="2400"/>
            </a:pPr>
            <a:endParaRPr lang="tr-TR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Sözleşmelerde «Arabuluculuk Maddesi» ile çözümlenebilir mi?</a:t>
            </a:r>
          </a:p>
          <a:p>
            <a:pPr marL="533400" lvl="1" algn="just">
              <a:buSzPts val="2400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  <a:r>
              <a:rPr lang="tr-TR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6325 Sayılı Kanun </a:t>
            </a:r>
            <a:r>
              <a:rPr lang="tr-TR" i="1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Md.15?</a:t>
            </a:r>
            <a:endParaRPr lang="tr-TR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MADDE 15 – (1) Arabulucu,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seçildikten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sonra tarafları en kısa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sürede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ilk toplantıya davet eder. </a:t>
            </a:r>
          </a:p>
          <a:p>
            <a:pPr lvl="3" algn="just"/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(2) Taraflar, emredici hukuk kurallarına aykırı olmamak kaydıyla arabuluculuk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usulünu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̈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serbestçe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kararlaştırabilirler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</a:p>
          <a:p>
            <a:pPr lvl="3" algn="just"/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(3) Taraflarca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kararlaştırılmamışsa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arabulucu;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uyuşmazlığın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niteliğini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tarafların isteklerini ve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uyuşmazlığın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hızlı bir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şekilde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çözümlenmesi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için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gereken usul ve esasları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göz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önüne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alarak arabuluculuk faaliyetini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yürütür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</a:p>
          <a:p>
            <a:pPr marL="990600" lvl="2" algn="just">
              <a:buSzPts val="2400"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76200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5870874D-4CD6-C045-9D24-905DF5A40C1D}"/>
              </a:ext>
            </a:extLst>
          </p:cNvPr>
          <p:cNvSpPr txBox="1">
            <a:spLocks/>
          </p:cNvSpPr>
          <p:nvPr/>
        </p:nvSpPr>
        <p:spPr>
          <a:xfrm>
            <a:off x="9268" y="478187"/>
            <a:ext cx="6725610" cy="6396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6200">
              <a:buSzPts val="2400"/>
            </a:pPr>
            <a: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  <a:t> </a:t>
            </a:r>
            <a:b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</a:br>
            <a:r>
              <a:rPr lang="tr-TR" sz="3000" b="1" dirty="0">
                <a:solidFill>
                  <a:schemeClr val="bg1"/>
                </a:solidFill>
              </a:rPr>
              <a:t>Sigorta &amp; Arabuluculuk Soru ve Öneriler</a:t>
            </a:r>
            <a:br>
              <a:rPr lang="tr-TR" sz="4000" dirty="0">
                <a:solidFill>
                  <a:srgbClr val="FFFF00"/>
                </a:solidFill>
              </a:rPr>
            </a:br>
            <a:endParaRPr lang="tr-TR" sz="4000" dirty="0">
              <a:solidFill>
                <a:srgbClr val="FFFF00"/>
              </a:solidFill>
            </a:endParaRPr>
          </a:p>
        </p:txBody>
      </p:sp>
      <p:pic>
        <p:nvPicPr>
          <p:cNvPr id="2" name="Picture 6" descr="page1image2980464">
            <a:extLst>
              <a:ext uri="{FF2B5EF4-FFF2-40B4-BE49-F238E27FC236}">
                <a16:creationId xmlns:a16="http://schemas.microsoft.com/office/drawing/2014/main" id="{C3CB8D3C-69D5-861F-3B79-EE191E67E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angle 7">
            <a:extLst>
              <a:ext uri="{FF2B5EF4-FFF2-40B4-BE49-F238E27FC236}">
                <a16:creationId xmlns:a16="http://schemas.microsoft.com/office/drawing/2014/main" id="{63E81BB2-8D1A-182E-73B4-7CE54B12B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4E63A97-CE1F-43B4-2509-FA755C36EF94}"/>
              </a:ext>
            </a:extLst>
          </p:cNvPr>
          <p:cNvSpPr/>
          <p:nvPr/>
        </p:nvSpPr>
        <p:spPr>
          <a:xfrm>
            <a:off x="-5" y="6413328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Picture 2" descr="instagram logo ile ilgili gÃ¶rsel sonucu">
            <a:extLst>
              <a:ext uri="{FF2B5EF4-FFF2-40B4-BE49-F238E27FC236}">
                <a16:creationId xmlns:a16="http://schemas.microsoft.com/office/drawing/2014/main" id="{76D3DA1C-9B4D-9875-2F2A-16215D673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527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381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1095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848090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646E36A0-FB07-FF47-91A8-DA005D59D6B1}"/>
              </a:ext>
            </a:extLst>
          </p:cNvPr>
          <p:cNvGraphicFramePr>
            <a:graphicFrameLocks noGrp="1"/>
          </p:cNvGraphicFramePr>
          <p:nvPr/>
        </p:nvGraphicFramePr>
        <p:xfrm>
          <a:off x="0" y="6300457"/>
          <a:ext cx="12191995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43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03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FD0DF2E4-4527-5742-8D7D-9E4D8C1CCA0D}"/>
              </a:ext>
            </a:extLst>
          </p:cNvPr>
          <p:cNvSpPr/>
          <p:nvPr/>
        </p:nvSpPr>
        <p:spPr>
          <a:xfrm>
            <a:off x="416615" y="1637014"/>
            <a:ext cx="11356889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algn="just">
              <a:buSzPts val="2400"/>
            </a:pPr>
            <a:endParaRPr lang="tr-TR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Arabuluculuk Kurallarının Sözleşme ile Düzenlemesi </a:t>
            </a:r>
            <a:r>
              <a:rPr lang="tr-TR" sz="24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- Devam</a:t>
            </a:r>
          </a:p>
          <a:p>
            <a:pPr marL="76200" algn="just">
              <a:buSzPts val="2400"/>
            </a:pPr>
            <a:endParaRPr lang="tr-TR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Uluslararası Alanda Standart Hale Gelmiş Klozlar </a:t>
            </a:r>
          </a:p>
          <a:p>
            <a:pPr marL="990600" lvl="2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Örnek Arabuluculuk Maddesi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(?)</a:t>
            </a:r>
          </a:p>
          <a:p>
            <a:pPr marL="990600" lvl="2" algn="just">
              <a:buSzPts val="2400"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990600" lvl="2" algn="just">
              <a:buSzPts val="2400"/>
            </a:pPr>
            <a:endParaRPr lang="tr-TR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76200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5870874D-4CD6-C045-9D24-905DF5A40C1D}"/>
              </a:ext>
            </a:extLst>
          </p:cNvPr>
          <p:cNvSpPr txBox="1">
            <a:spLocks/>
          </p:cNvSpPr>
          <p:nvPr/>
        </p:nvSpPr>
        <p:spPr>
          <a:xfrm>
            <a:off x="9268" y="478187"/>
            <a:ext cx="6725610" cy="6396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6200">
              <a:buSzPts val="2400"/>
            </a:pPr>
            <a: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  <a:t> </a:t>
            </a:r>
            <a:br>
              <a:rPr lang="en-US" sz="3200" dirty="0">
                <a:solidFill>
                  <a:srgbClr val="FFFF00"/>
                </a:solidFill>
                <a:ea typeface="Times New Roman" charset="0"/>
                <a:cs typeface="Times New Roman" charset="0"/>
              </a:rPr>
            </a:br>
            <a:r>
              <a:rPr lang="tr-TR" sz="3000" b="1" dirty="0">
                <a:solidFill>
                  <a:schemeClr val="bg1"/>
                </a:solidFill>
              </a:rPr>
              <a:t>Sigorta &amp; Arabuluculuk Soru ve Öneriler</a:t>
            </a:r>
            <a:br>
              <a:rPr lang="tr-TR" sz="4000" dirty="0">
                <a:solidFill>
                  <a:srgbClr val="FFFF00"/>
                </a:solidFill>
              </a:rPr>
            </a:br>
            <a:endParaRPr lang="tr-TR" sz="4000" dirty="0">
              <a:solidFill>
                <a:srgbClr val="FFFF00"/>
              </a:solidFill>
            </a:endParaRPr>
          </a:p>
        </p:txBody>
      </p:sp>
      <p:pic>
        <p:nvPicPr>
          <p:cNvPr id="2" name="Picture 6" descr="page1image2980464">
            <a:extLst>
              <a:ext uri="{FF2B5EF4-FFF2-40B4-BE49-F238E27FC236}">
                <a16:creationId xmlns:a16="http://schemas.microsoft.com/office/drawing/2014/main" id="{A2374A74-8B29-D820-071E-28F4C87E5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angle 7">
            <a:extLst>
              <a:ext uri="{FF2B5EF4-FFF2-40B4-BE49-F238E27FC236}">
                <a16:creationId xmlns:a16="http://schemas.microsoft.com/office/drawing/2014/main" id="{166F6E7C-0ADA-0BC7-2677-D15A86DCA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C425AD-5034-D0BF-5C37-F58907604DB3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Picture 2" descr="instagram logo ile ilgili gÃ¶rsel sonucu">
            <a:extLst>
              <a:ext uri="{FF2B5EF4-FFF2-40B4-BE49-F238E27FC236}">
                <a16:creationId xmlns:a16="http://schemas.microsoft.com/office/drawing/2014/main" id="{0488B7F7-29C9-510C-E6A7-52FEE2C68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171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084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086786"/>
            <a:ext cx="12192000" cy="771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ww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9" name="Rectangle 8"/>
          <p:cNvSpPr/>
          <p:nvPr/>
        </p:nvSpPr>
        <p:spPr>
          <a:xfrm>
            <a:off x="-30" y="534510"/>
            <a:ext cx="12192000" cy="1508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970" cy="52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0D2B30A-C323-554D-A43A-12759F39AF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61707"/>
              </p:ext>
            </p:extLst>
          </p:nvPr>
        </p:nvGraphicFramePr>
        <p:xfrm>
          <a:off x="-1" y="5843261"/>
          <a:ext cx="12191976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43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030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77332">
                  <a:extLst>
                    <a:ext uri="{9D8B030D-6E8A-4147-A177-3AD203B41FA5}">
                      <a16:colId xmlns:a16="http://schemas.microsoft.com/office/drawing/2014/main" val="2887550923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1522417-0197-4C4A-AF9D-BEA225C66D5B}"/>
              </a:ext>
            </a:extLst>
          </p:cNvPr>
          <p:cNvSpPr txBox="1"/>
          <p:nvPr/>
        </p:nvSpPr>
        <p:spPr>
          <a:xfrm>
            <a:off x="437184" y="4179497"/>
            <a:ext cx="11317572" cy="738664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softEdge rad="317500"/>
          </a:effectLst>
          <a:scene3d>
            <a:camera prst="perspectiveBelow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Mahir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 </a:t>
            </a:r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İz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 Cad. </a:t>
            </a:r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Suat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 </a:t>
            </a:r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Sümer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 </a:t>
            </a:r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İş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 </a:t>
            </a:r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Merkezi</a:t>
            </a:r>
            <a:r>
              <a:rPr lang="tr-TR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, 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No: 30 B Blok D.1- 3, </a:t>
            </a:r>
          </a:p>
          <a:p>
            <a:pPr algn="ctr"/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Altunizade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, </a:t>
            </a:r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Üsküdar</a:t>
            </a:r>
            <a:r>
              <a:rPr lang="tr-TR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, </a:t>
            </a:r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İSTANBUL/</a:t>
            </a:r>
            <a:r>
              <a:rPr lang="en-GB" sz="1400" dirty="0" err="1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Türkiye</a:t>
            </a:r>
            <a:endParaRPr lang="en-GB" sz="1400" dirty="0">
              <a:solidFill>
                <a:srgbClr val="002060"/>
              </a:solidFill>
              <a:latin typeface="Chalkboard" panose="03050602040202020205" pitchFamily="66" charset="77"/>
              <a:ea typeface="Palatino" pitchFamily="2" charset="77"/>
            </a:endParaRPr>
          </a:p>
          <a:p>
            <a:pPr algn="ctr"/>
            <a:r>
              <a:rPr lang="en-GB" sz="1400" dirty="0">
                <a:solidFill>
                  <a:srgbClr val="002060"/>
                </a:solidFill>
                <a:latin typeface="Chalkboard" panose="03050602040202020205" pitchFamily="66" charset="77"/>
                <a:ea typeface="Palatino" pitchFamily="2" charset="77"/>
              </a:rPr>
              <a:t>0216 4743576 </a:t>
            </a:r>
            <a:endParaRPr lang="tr-TR" sz="1400" dirty="0">
              <a:solidFill>
                <a:srgbClr val="002060"/>
              </a:solidFill>
              <a:latin typeface="Chalkboard" panose="03050602040202020205" pitchFamily="66" charset="77"/>
              <a:ea typeface="Palatino" pitchFamily="2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7F8E78-8A39-8040-BCBE-4650F0DC4CFA}"/>
              </a:ext>
            </a:extLst>
          </p:cNvPr>
          <p:cNvSpPr txBox="1"/>
          <p:nvPr/>
        </p:nvSpPr>
        <p:spPr>
          <a:xfrm>
            <a:off x="2801805" y="2994308"/>
            <a:ext cx="6316967" cy="830997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002060"/>
                </a:solidFill>
                <a:latin typeface="Chalkboard" panose="03050602040202020205" pitchFamily="66" charset="77"/>
              </a:rPr>
              <a:t>İlginiz için teşekkür ederim, </a:t>
            </a:r>
          </a:p>
          <a:p>
            <a:pPr algn="ctr"/>
            <a:r>
              <a:rPr lang="tr-TR" sz="2400" b="1" dirty="0">
                <a:solidFill>
                  <a:srgbClr val="002060"/>
                </a:solidFill>
                <a:latin typeface="Chalkboard" panose="03050602040202020205" pitchFamily="66" charset="77"/>
              </a:rPr>
              <a:t>Saygılarımla</a:t>
            </a:r>
            <a:r>
              <a:rPr lang="tr-TR" sz="2400" b="1" dirty="0">
                <a:solidFill>
                  <a:srgbClr val="002060"/>
                </a:solidFill>
                <a:latin typeface="+mj-lt"/>
              </a:rPr>
              <a:t>,</a:t>
            </a:r>
          </a:p>
        </p:txBody>
      </p:sp>
      <p:pic>
        <p:nvPicPr>
          <p:cNvPr id="2" name="Picture 6" descr="page1image2980464">
            <a:extLst>
              <a:ext uri="{FF2B5EF4-FFF2-40B4-BE49-F238E27FC236}">
                <a16:creationId xmlns:a16="http://schemas.microsoft.com/office/drawing/2014/main" id="{DB82B250-F4A2-DC35-D0AA-6031AA1C0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398" y="1085045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7">
            <a:extLst>
              <a:ext uri="{FF2B5EF4-FFF2-40B4-BE49-F238E27FC236}">
                <a16:creationId xmlns:a16="http://schemas.microsoft.com/office/drawing/2014/main" id="{DE95B62A-F6A1-EEE0-3ACB-4A7FC4929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4903" y="2211068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0953548F-3C4F-99D2-C080-63F90C9E0414}"/>
              </a:ext>
            </a:extLst>
          </p:cNvPr>
          <p:cNvSpPr/>
          <p:nvPr/>
        </p:nvSpPr>
        <p:spPr>
          <a:xfrm>
            <a:off x="23193" y="6185020"/>
            <a:ext cx="12192000" cy="52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0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26" name="Picture 2" descr="instagram logo ile ilgili gÃ¶rsel sonucu">
            <a:extLst>
              <a:ext uri="{FF2B5EF4-FFF2-40B4-BE49-F238E27FC236}">
                <a16:creationId xmlns:a16="http://schemas.microsoft.com/office/drawing/2014/main" id="{43D41F2F-DDF6-BA88-BD13-66F59CB1D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527" y="6056621"/>
            <a:ext cx="950899" cy="797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9217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691" y="936035"/>
            <a:ext cx="10885714" cy="798021"/>
          </a:xfrm>
          <a:noFill/>
        </p:spPr>
        <p:txBody>
          <a:bodyPr>
            <a:normAutofit/>
          </a:bodyPr>
          <a:lstStyle/>
          <a:p>
            <a:endParaRPr lang="en-US" dirty="0">
              <a:solidFill>
                <a:srgbClr val="002060"/>
              </a:solidFill>
              <a:latin typeface="Chalkboard" panose="03050602040202020205" pitchFamily="66" charset="77"/>
              <a:ea typeface="Times New Roman" charset="0"/>
              <a:cs typeface="Times New Roman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0" y="6300457"/>
          <a:ext cx="12191995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43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03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614245"/>
            <a:ext cx="12192000" cy="1508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153504" y="1409582"/>
            <a:ext cx="1620000" cy="162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9275885" y="298692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106552" y="3996327"/>
            <a:ext cx="1260000" cy="126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914121" y="4537227"/>
            <a:ext cx="1044000" cy="1044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839548" y="4826577"/>
            <a:ext cx="864000" cy="864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34E19E-61A5-854F-A027-CD4C25522994}"/>
              </a:ext>
            </a:extLst>
          </p:cNvPr>
          <p:cNvSpPr txBox="1"/>
          <p:nvPr/>
        </p:nvSpPr>
        <p:spPr>
          <a:xfrm>
            <a:off x="0" y="6446982"/>
            <a:ext cx="902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  <a:hlinkClick r:id="rId3"/>
              </a:rPr>
              <a:t>www.mediasi.com.tr</a:t>
            </a:r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604830" y="2102504"/>
            <a:ext cx="9162074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Arabuluculuk Nedir-Arabulucu Kimdir ?</a:t>
            </a: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Sigortacılıkta Taraflar</a:t>
            </a: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Sigortacılıkta İhtilaf Çözüm Yolları </a:t>
            </a: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Sigortacılıkta İhtilaf Türleri </a:t>
            </a: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Sigorta Hasar ve Rücu Süreçleri</a:t>
            </a: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Arabuluculuk Süreci</a:t>
            </a: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Sigorta &amp; Arabuluculuk Soru ve Öneriler</a:t>
            </a:r>
          </a:p>
        </p:txBody>
      </p:sp>
      <p:pic>
        <p:nvPicPr>
          <p:cNvPr id="3" name="Picture 6" descr="page1image2980464">
            <a:extLst>
              <a:ext uri="{FF2B5EF4-FFF2-40B4-BE49-F238E27FC236}">
                <a16:creationId xmlns:a16="http://schemas.microsoft.com/office/drawing/2014/main" id="{25679DEA-4EB6-87F3-3005-3D5118B35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3757" y="1186766"/>
            <a:ext cx="2206486" cy="131789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CAA2060-DF38-A44A-BD56-141D463FA48F}"/>
              </a:ext>
            </a:extLst>
          </p:cNvPr>
          <p:cNvSpPr txBox="1">
            <a:spLocks/>
          </p:cNvSpPr>
          <p:nvPr/>
        </p:nvSpPr>
        <p:spPr>
          <a:xfrm>
            <a:off x="353977" y="1012823"/>
            <a:ext cx="6684290" cy="6444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6200">
              <a:buSzPts val="2400"/>
            </a:pPr>
            <a:r>
              <a:rPr lang="en-US" sz="4000">
                <a:solidFill>
                  <a:srgbClr val="002060"/>
                </a:solidFill>
                <a:latin typeface="Chalkboard" panose="03050602040202020205" pitchFamily="66" charset="77"/>
                <a:ea typeface="Times New Roman" charset="0"/>
                <a:cs typeface="Times New Roman" charset="0"/>
              </a:rPr>
              <a:t> Genel Bakış</a:t>
            </a:r>
            <a:endParaRPr lang="tr-TR" sz="4000" b="1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6" name="Picture 2" descr="instagram logo ile ilgili gÃ¶rsel sonucu">
            <a:extLst>
              <a:ext uri="{FF2B5EF4-FFF2-40B4-BE49-F238E27FC236}">
                <a16:creationId xmlns:a16="http://schemas.microsoft.com/office/drawing/2014/main" id="{BF501C69-D49B-D923-CF34-E0A80635AD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196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167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243755"/>
            <a:ext cx="12192000" cy="614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866981"/>
              </p:ext>
            </p:extLst>
          </p:nvPr>
        </p:nvGraphicFramePr>
        <p:xfrm>
          <a:off x="0" y="6300457"/>
          <a:ext cx="12191995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43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03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614245"/>
            <a:ext cx="12192000" cy="1508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153504" y="1409582"/>
            <a:ext cx="1620000" cy="162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9275885" y="2986928"/>
            <a:ext cx="1440000" cy="144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106552" y="3996327"/>
            <a:ext cx="1260000" cy="1260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914121" y="4537227"/>
            <a:ext cx="1044000" cy="1044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839548" y="4826577"/>
            <a:ext cx="864000" cy="864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604830" y="1774515"/>
            <a:ext cx="9731866" cy="3165234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Arabuluculuk Nedir ?</a:t>
            </a:r>
          </a:p>
          <a:p>
            <a:pPr marL="76200" indent="0">
              <a:lnSpc>
                <a:spcPct val="100000"/>
              </a:lnSpc>
              <a:spcBef>
                <a:spcPts val="0"/>
              </a:spcBef>
              <a:buSzPts val="2400"/>
              <a:buNone/>
            </a:pPr>
            <a:r>
              <a:rPr lang="tr-TR" sz="2000" dirty="0"/>
              <a:t>Arabuluculuk tarafların hukuki uyuşmazlıklarını tarafsız ve bağımsız olan bir üçüncü kişi olan arabulucunun huzurunda tarafların kendi kararlarını kendileri vererek, barışçıl yöntemlerle çözüme kavuşturdukları alternatif bir çözüm yoludur .</a:t>
            </a:r>
          </a:p>
          <a:p>
            <a:pPr marL="76200" indent="0">
              <a:lnSpc>
                <a:spcPct val="100000"/>
              </a:lnSpc>
              <a:spcBef>
                <a:spcPts val="0"/>
              </a:spcBef>
              <a:buSzPts val="2400"/>
              <a:buNone/>
            </a:pPr>
            <a:endParaRPr lang="tr-TR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Chalkboard" panose="03050602040202020205" pitchFamily="66" charset="77"/>
              </a:rPr>
              <a:t>Arabulucu Kimdir ?</a:t>
            </a:r>
          </a:p>
          <a:p>
            <a:pPr marL="76200" indent="0">
              <a:lnSpc>
                <a:spcPct val="100000"/>
              </a:lnSpc>
              <a:spcBef>
                <a:spcPts val="0"/>
              </a:spcBef>
              <a:buSzPts val="2400"/>
              <a:buNone/>
            </a:pPr>
            <a:r>
              <a:rPr lang="tr-TR" sz="2000" dirty="0"/>
              <a:t>Adalet Bakanlığı arabuluculuk siciline kayıtlı olan tarafları görüşmek ve müzakerede bulunmak üzere bir araya getiren ve bu anlamda birbirlerini anlamalarını sağlayan en az 5 yıl kıdeme sahip hukuk fakültesi mezunu olan tarafsız ve bağımsız kişiye ARABULUCU diyoruz. </a:t>
            </a:r>
            <a:endParaRPr lang="tr-TR" sz="3000" dirty="0">
              <a:solidFill>
                <a:schemeClr val="accent1">
                  <a:lumMod val="75000"/>
                </a:schemeClr>
              </a:solidFill>
              <a:latin typeface="Chalkboard" panose="03050602040202020205" pitchFamily="66" charset="77"/>
            </a:endParaRPr>
          </a:p>
        </p:txBody>
      </p:sp>
      <p:pic>
        <p:nvPicPr>
          <p:cNvPr id="3" name="Picture 6" descr="page1image2980464">
            <a:extLst>
              <a:ext uri="{FF2B5EF4-FFF2-40B4-BE49-F238E27FC236}">
                <a16:creationId xmlns:a16="http://schemas.microsoft.com/office/drawing/2014/main" id="{1462A03B-C213-4E27-B734-7458FE4DA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136" y="918411"/>
            <a:ext cx="2206486" cy="131789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4132605-A552-D29D-62BE-482932B2A4CF}"/>
              </a:ext>
            </a:extLst>
          </p:cNvPr>
          <p:cNvSpPr txBox="1">
            <a:spLocks/>
          </p:cNvSpPr>
          <p:nvPr/>
        </p:nvSpPr>
        <p:spPr>
          <a:xfrm>
            <a:off x="32710" y="890049"/>
            <a:ext cx="6684290" cy="6444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6200">
              <a:buSzPts val="2400"/>
            </a:pPr>
            <a:r>
              <a:rPr lang="en-US" sz="4000">
                <a:solidFill>
                  <a:srgbClr val="002060"/>
                </a:solidFill>
                <a:latin typeface="Chalkboard" panose="03050602040202020205" pitchFamily="66" charset="77"/>
                <a:ea typeface="Times New Roman" charset="0"/>
                <a:cs typeface="Times New Roman" charset="0"/>
              </a:rPr>
              <a:t> Genel Bakış</a:t>
            </a:r>
            <a:endParaRPr lang="tr-TR" sz="4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6" name="TextBox 13">
            <a:extLst>
              <a:ext uri="{FF2B5EF4-FFF2-40B4-BE49-F238E27FC236}">
                <a16:creationId xmlns:a16="http://schemas.microsoft.com/office/drawing/2014/main" id="{27360F41-965B-2BE7-4C17-4A8D16814C8D}"/>
              </a:ext>
            </a:extLst>
          </p:cNvPr>
          <p:cNvSpPr txBox="1"/>
          <p:nvPr/>
        </p:nvSpPr>
        <p:spPr>
          <a:xfrm>
            <a:off x="0" y="6446982"/>
            <a:ext cx="902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  <a:hlinkClick r:id="rId4"/>
              </a:rPr>
              <a:t>www.mediasi.com.tr</a:t>
            </a:r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</p:txBody>
      </p:sp>
      <p:pic>
        <p:nvPicPr>
          <p:cNvPr id="17" name="Picture 2" descr="instagram logo ile ilgili gÃ¶rsel sonucu">
            <a:extLst>
              <a:ext uri="{FF2B5EF4-FFF2-40B4-BE49-F238E27FC236}">
                <a16:creationId xmlns:a16="http://schemas.microsoft.com/office/drawing/2014/main" id="{C8D6D481-F793-250C-5469-BD1AC4C97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52" y="6339411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0589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val 53">
            <a:extLst>
              <a:ext uri="{FF2B5EF4-FFF2-40B4-BE49-F238E27FC236}">
                <a16:creationId xmlns:a16="http://schemas.microsoft.com/office/drawing/2014/main" id="{30E2FE87-6C42-814B-A20F-FE15AE23360B}"/>
              </a:ext>
            </a:extLst>
          </p:cNvPr>
          <p:cNvSpPr/>
          <p:nvPr/>
        </p:nvSpPr>
        <p:spPr>
          <a:xfrm rot="17448323">
            <a:off x="5316429" y="1212067"/>
            <a:ext cx="4780393" cy="329927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7" y="414565"/>
            <a:ext cx="6684290" cy="64444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800" b="1" dirty="0">
                <a:solidFill>
                  <a:schemeClr val="bg1"/>
                </a:solidFill>
              </a:rPr>
              <a:t>Sigortacılıkta Taraflar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91644" y="3444570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sz="2000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6250F9-6CB4-5B44-8782-6CB2D00CEA5A}"/>
              </a:ext>
            </a:extLst>
          </p:cNvPr>
          <p:cNvSpPr txBox="1"/>
          <p:nvPr/>
        </p:nvSpPr>
        <p:spPr>
          <a:xfrm>
            <a:off x="0" y="6451600"/>
            <a:ext cx="902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  <a:hlinkClick r:id="rId3"/>
              </a:rPr>
              <a:t>www.mediasi.com.tr</a:t>
            </a:r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326B12C-A00D-F04F-AC01-B182A606E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836036"/>
              </p:ext>
            </p:extLst>
          </p:nvPr>
        </p:nvGraphicFramePr>
        <p:xfrm>
          <a:off x="128017" y="6191290"/>
          <a:ext cx="12191995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443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103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29940B5-609F-634F-ABAC-9E1CC976B4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6232819"/>
              </p:ext>
            </p:extLst>
          </p:nvPr>
        </p:nvGraphicFramePr>
        <p:xfrm>
          <a:off x="555567" y="1227676"/>
          <a:ext cx="8131233" cy="4765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E1699183-EFEE-B84A-8AEE-7817EA6A3BC2}"/>
              </a:ext>
            </a:extLst>
          </p:cNvPr>
          <p:cNvSpPr/>
          <p:nvPr/>
        </p:nvSpPr>
        <p:spPr>
          <a:xfrm>
            <a:off x="3924885" y="2888719"/>
            <a:ext cx="1792945" cy="187284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 dirty="0">
              <a:solidFill>
                <a:schemeClr val="tx1"/>
              </a:solidFill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79AF3EEC-C570-A049-84E1-D4B7C631203A}"/>
              </a:ext>
            </a:extLst>
          </p:cNvPr>
          <p:cNvSpPr/>
          <p:nvPr/>
        </p:nvSpPr>
        <p:spPr>
          <a:xfrm>
            <a:off x="7393672" y="2190984"/>
            <a:ext cx="1962040" cy="5486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Zarar Gören /3Kişi Hak Sahipleri</a:t>
            </a: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8DA140DB-3042-074D-8C0B-A5619A735A3C}"/>
              </a:ext>
            </a:extLst>
          </p:cNvPr>
          <p:cNvSpPr/>
          <p:nvPr/>
        </p:nvSpPr>
        <p:spPr>
          <a:xfrm>
            <a:off x="7546926" y="2820359"/>
            <a:ext cx="1962040" cy="5486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Hasar Yönetim Şirketleri</a:t>
            </a: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1E93A17A-7FF3-7840-B4B9-3012C672A06E}"/>
              </a:ext>
            </a:extLst>
          </p:cNvPr>
          <p:cNvSpPr/>
          <p:nvPr/>
        </p:nvSpPr>
        <p:spPr>
          <a:xfrm>
            <a:off x="7482900" y="1559974"/>
            <a:ext cx="1344944" cy="5486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Sigortalı/ DM/ Lehtar</a:t>
            </a:r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EA4562A5-28FB-4C4E-AA22-67808E59CE31}"/>
              </a:ext>
            </a:extLst>
          </p:cNvPr>
          <p:cNvSpPr/>
          <p:nvPr/>
        </p:nvSpPr>
        <p:spPr>
          <a:xfrm>
            <a:off x="7743966" y="3609311"/>
            <a:ext cx="1962040" cy="47392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Sorumlular /3Kişi 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6091C6DC-ACB4-664D-8101-AD616ED47147}"/>
              </a:ext>
            </a:extLst>
          </p:cNvPr>
          <p:cNvSpPr/>
          <p:nvPr/>
        </p:nvSpPr>
        <p:spPr>
          <a:xfrm>
            <a:off x="8301921" y="4639089"/>
            <a:ext cx="1344944" cy="4019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Sigortalı</a:t>
            </a:r>
          </a:p>
        </p:txBody>
      </p:sp>
      <p:pic>
        <p:nvPicPr>
          <p:cNvPr id="67" name="Picture 66" descr="A screenshot of a cell phone&#10;&#10;Description automatically generated">
            <a:extLst>
              <a:ext uri="{FF2B5EF4-FFF2-40B4-BE49-F238E27FC236}">
                <a16:creationId xmlns:a16="http://schemas.microsoft.com/office/drawing/2014/main" id="{90D2DE50-E499-D54E-8085-660611652D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24885" y="3120874"/>
            <a:ext cx="1792945" cy="144385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C02720-AA55-0C4E-9AB1-968E8D2D5727}"/>
              </a:ext>
            </a:extLst>
          </p:cNvPr>
          <p:cNvSpPr txBox="1"/>
          <p:nvPr/>
        </p:nvSpPr>
        <p:spPr>
          <a:xfrm>
            <a:off x="12926291" y="-1039091"/>
            <a:ext cx="184731" cy="369332"/>
          </a:xfrm>
          <a:prstGeom prst="rect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CFE42F-28F6-D041-8658-7760DE33B317}"/>
              </a:ext>
            </a:extLst>
          </p:cNvPr>
          <p:cNvSpPr txBox="1"/>
          <p:nvPr/>
        </p:nvSpPr>
        <p:spPr>
          <a:xfrm rot="1042478">
            <a:off x="7536048" y="1346722"/>
            <a:ext cx="3901153" cy="523220"/>
          </a:xfrm>
          <a:prstGeom prst="rect">
            <a:avLst/>
          </a:prstGeom>
          <a:solidFill>
            <a:srgbClr val="FF0000"/>
          </a:solidFill>
          <a:effectLst>
            <a:softEdge rad="63500"/>
          </a:effectLst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2800" dirty="0">
                <a:solidFill>
                  <a:schemeClr val="bg1"/>
                </a:solidFill>
              </a:rPr>
              <a:t>Yoğunluk Arz Eden Kısım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095CE885-CBBC-AD44-8D80-D1B174F5E05E}"/>
              </a:ext>
            </a:extLst>
          </p:cNvPr>
          <p:cNvSpPr/>
          <p:nvPr/>
        </p:nvSpPr>
        <p:spPr>
          <a:xfrm>
            <a:off x="7756939" y="4146693"/>
            <a:ext cx="2729687" cy="4137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Sorumlu 3K. </a:t>
            </a:r>
            <a:r>
              <a:rPr lang="tr-TR" dirty="0" err="1">
                <a:solidFill>
                  <a:schemeClr val="tx1"/>
                </a:solidFill>
              </a:rPr>
              <a:t>nin</a:t>
            </a:r>
            <a:r>
              <a:rPr lang="tr-TR" dirty="0">
                <a:solidFill>
                  <a:schemeClr val="tx1"/>
                </a:solidFill>
              </a:rPr>
              <a:t> Sigortacısı</a:t>
            </a:r>
          </a:p>
        </p:txBody>
      </p:sp>
      <p:pic>
        <p:nvPicPr>
          <p:cNvPr id="18" name="Picture 6" descr="page1image2980464">
            <a:extLst>
              <a:ext uri="{FF2B5EF4-FFF2-40B4-BE49-F238E27FC236}">
                <a16:creationId xmlns:a16="http://schemas.microsoft.com/office/drawing/2014/main" id="{205B2E06-851F-4646-5F11-642AB95A4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9" name="Rectangle 7">
            <a:extLst>
              <a:ext uri="{FF2B5EF4-FFF2-40B4-BE49-F238E27FC236}">
                <a16:creationId xmlns:a16="http://schemas.microsoft.com/office/drawing/2014/main" id="{FBA6769F-B7BB-CCF2-6C3D-F6700B738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2" descr="instagram logo ile ilgili gÃ¶rsel sonucu">
            <a:extLst>
              <a:ext uri="{FF2B5EF4-FFF2-40B4-BE49-F238E27FC236}">
                <a16:creationId xmlns:a16="http://schemas.microsoft.com/office/drawing/2014/main" id="{D7279D3E-E3C4-6590-2BB0-3A71F6C50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692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79399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8496" y="1306704"/>
            <a:ext cx="1133824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algn="just">
              <a:buSzPts val="2400"/>
            </a:pPr>
            <a:endParaRPr lang="tr-TR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Hayat Dışı Sigortalar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Sorumluluk Sigortaları - 3 kişi zarar gören veya </a:t>
            </a:r>
          </a:p>
          <a:p>
            <a:pPr marL="533400" lvl="1" algn="just">
              <a:buSzPts val="2400"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onun sigortacısının talepleri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Haksız Fiile Dayanan 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–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Zorunlu sigortalar 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Trafik Sigortaları gibi) ve ihtiyari 3. şahıs mali sorumluluk sigortaları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Haksız Fiile Dayanmayan 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–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Yönetici Sorumluluk, Mesleki Sorumluluk, emniyeti suiistimal, işveren sorumluluk gibi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Birinci Taraf Sigortalar – Sigortalı talepleri 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Kasko sigortası, yangın sigortası, mühendislik sigortaları (inşaat sigortası, elektronik cihaz sigortası gibi), finansal sigortalar (kredi sigortası, borç geri ödeme sigortası gibi)</a:t>
            </a: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Hayat (Can) Sigortaları 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Sigortalı / Lehtar talepleri  </a:t>
            </a:r>
          </a:p>
          <a:p>
            <a:pPr marL="1828800" lvl="3" indent="-381000" algn="just">
              <a:buSzPts val="2400"/>
              <a:buFont typeface="Arial"/>
              <a:buChar char="▰"/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Hayat, Ferdi kaza, Sağlık sigortaları</a:t>
            </a:r>
          </a:p>
          <a:p>
            <a:pPr marL="533400" lvl="1" algn="just">
              <a:buSzPts val="2400"/>
            </a:pPr>
            <a:endParaRPr lang="tr-TR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533400" lvl="1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35FB34E-4128-964C-8757-16089E44A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277284"/>
              </p:ext>
            </p:extLst>
          </p:nvPr>
        </p:nvGraphicFramePr>
        <p:xfrm>
          <a:off x="0" y="630045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FEF4427-6865-154F-B08C-ADDBE696698C}"/>
              </a:ext>
            </a:extLst>
          </p:cNvPr>
          <p:cNvSpPr txBox="1"/>
          <p:nvPr/>
        </p:nvSpPr>
        <p:spPr>
          <a:xfrm>
            <a:off x="0" y="6446982"/>
            <a:ext cx="9025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4618F24-6C95-374C-8BC0-94E8F2911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" y="414565"/>
            <a:ext cx="6684290" cy="64444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800" b="1" dirty="0">
                <a:solidFill>
                  <a:schemeClr val="bg1"/>
                </a:solidFill>
              </a:rPr>
              <a:t>Sigortacılıkta İhtilaf Türleri</a:t>
            </a:r>
            <a:br>
              <a:rPr lang="tr-TR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tr-TR" sz="4000" b="1" dirty="0">
                <a:solidFill>
                  <a:srgbClr val="FFFF00"/>
                </a:solidFill>
              </a:rPr>
            </a:br>
            <a:endParaRPr lang="tr-TR" sz="4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BEBBB8-4412-0B4E-80DE-4DFFBC77D751}"/>
              </a:ext>
            </a:extLst>
          </p:cNvPr>
          <p:cNvSpPr txBox="1"/>
          <p:nvPr/>
        </p:nvSpPr>
        <p:spPr>
          <a:xfrm>
            <a:off x="6151226" y="1492931"/>
            <a:ext cx="3878343" cy="83099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effectLst>
            <a:softEdge rad="50800"/>
          </a:effectLst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2400" dirty="0"/>
              <a:t>Ağırlıklı Olarak Dosyalar                    Hayat Dışında (!)</a:t>
            </a:r>
          </a:p>
        </p:txBody>
      </p:sp>
      <p:pic>
        <p:nvPicPr>
          <p:cNvPr id="4" name="Picture 6" descr="page1image2980464">
            <a:extLst>
              <a:ext uri="{FF2B5EF4-FFF2-40B4-BE49-F238E27FC236}">
                <a16:creationId xmlns:a16="http://schemas.microsoft.com/office/drawing/2014/main" id="{8BED670A-FDBE-A87E-8859-78E8C8AAC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7">
            <a:extLst>
              <a:ext uri="{FF2B5EF4-FFF2-40B4-BE49-F238E27FC236}">
                <a16:creationId xmlns:a16="http://schemas.microsoft.com/office/drawing/2014/main" id="{B932759E-9753-BE90-D5EF-1E6057780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2" descr="instagram logo ile ilgili gÃ¶rsel sonucu">
            <a:extLst>
              <a:ext uri="{FF2B5EF4-FFF2-40B4-BE49-F238E27FC236}">
                <a16:creationId xmlns:a16="http://schemas.microsoft.com/office/drawing/2014/main" id="{83012CF6-EBA8-5F98-DD6C-FE737A9AA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151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9366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710" y="6442231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4618F24-6C95-374C-8BC0-94E8F2911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10" y="403028"/>
            <a:ext cx="6684290" cy="64444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chemeClr val="bg1"/>
                </a:solidFill>
              </a:rPr>
              <a:t>Sigorta Hasar ve Rücu Süreçleri</a:t>
            </a:r>
            <a:br>
              <a:rPr lang="tr-TR" sz="4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tr-TR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tr-TR" sz="4000" b="1" dirty="0">
                <a:solidFill>
                  <a:srgbClr val="FFFF00"/>
                </a:solidFill>
              </a:rPr>
            </a:br>
            <a:endParaRPr lang="tr-TR" sz="4000" b="1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35FB34E-4128-964C-8757-16089E44A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766915"/>
              </p:ext>
            </p:extLst>
          </p:nvPr>
        </p:nvGraphicFramePr>
        <p:xfrm>
          <a:off x="109330" y="6300457"/>
          <a:ext cx="1208266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Donut 6">
            <a:extLst>
              <a:ext uri="{FF2B5EF4-FFF2-40B4-BE49-F238E27FC236}">
                <a16:creationId xmlns:a16="http://schemas.microsoft.com/office/drawing/2014/main" id="{9EDD5E9E-53C7-C644-B9BA-23B3D5219EE7}"/>
              </a:ext>
            </a:extLst>
          </p:cNvPr>
          <p:cNvSpPr/>
          <p:nvPr/>
        </p:nvSpPr>
        <p:spPr>
          <a:xfrm>
            <a:off x="583449" y="3143878"/>
            <a:ext cx="413037" cy="371785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EA484C-2F41-A040-AC08-EE897F5350EC}"/>
              </a:ext>
            </a:extLst>
          </p:cNvPr>
          <p:cNvSpPr txBox="1"/>
          <p:nvPr/>
        </p:nvSpPr>
        <p:spPr>
          <a:xfrm>
            <a:off x="121075" y="3581544"/>
            <a:ext cx="1257285" cy="338554"/>
          </a:xfrm>
          <a:prstGeom prst="rect">
            <a:avLst/>
          </a:prstGeom>
          <a:noFill/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>
                <a:solidFill>
                  <a:srgbClr val="002060"/>
                </a:solidFill>
                <a:latin typeface="+mj-lt"/>
              </a:rPr>
              <a:t>Hasar Talebi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1149FD-F127-BC48-B843-8CC690DE69C3}"/>
              </a:ext>
            </a:extLst>
          </p:cNvPr>
          <p:cNvSpPr txBox="1"/>
          <p:nvPr/>
        </p:nvSpPr>
        <p:spPr>
          <a:xfrm>
            <a:off x="1419474" y="2863154"/>
            <a:ext cx="1446189" cy="954107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Bilgi ve Belgelerin Tamamlanması ve değerlendirme süreci</a:t>
            </a:r>
          </a:p>
        </p:txBody>
      </p:sp>
      <p:sp>
        <p:nvSpPr>
          <p:cNvPr id="20" name="Right Arrow 19">
            <a:extLst>
              <a:ext uri="{FF2B5EF4-FFF2-40B4-BE49-F238E27FC236}">
                <a16:creationId xmlns:a16="http://schemas.microsoft.com/office/drawing/2014/main" id="{F749E4BB-8F62-8E45-ACF5-C71D64C163F7}"/>
              </a:ext>
            </a:extLst>
          </p:cNvPr>
          <p:cNvSpPr/>
          <p:nvPr/>
        </p:nvSpPr>
        <p:spPr>
          <a:xfrm>
            <a:off x="1097075" y="3253066"/>
            <a:ext cx="287957" cy="2035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CFDCE297-B788-EB49-B76C-BBE71E9C7D81}"/>
              </a:ext>
            </a:extLst>
          </p:cNvPr>
          <p:cNvSpPr/>
          <p:nvPr/>
        </p:nvSpPr>
        <p:spPr>
          <a:xfrm>
            <a:off x="3017407" y="3266797"/>
            <a:ext cx="287957" cy="2035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Frame 21">
            <a:extLst>
              <a:ext uri="{FF2B5EF4-FFF2-40B4-BE49-F238E27FC236}">
                <a16:creationId xmlns:a16="http://schemas.microsoft.com/office/drawing/2014/main" id="{E18ACB8C-CA08-3B46-9195-442B6D74384F}"/>
              </a:ext>
            </a:extLst>
          </p:cNvPr>
          <p:cNvSpPr/>
          <p:nvPr/>
        </p:nvSpPr>
        <p:spPr>
          <a:xfrm rot="19239942">
            <a:off x="3355900" y="3190493"/>
            <a:ext cx="346327" cy="325551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7F99D4-51C1-884B-A460-0B5685B7A209}"/>
              </a:ext>
            </a:extLst>
          </p:cNvPr>
          <p:cNvSpPr txBox="1"/>
          <p:nvPr/>
        </p:nvSpPr>
        <p:spPr>
          <a:xfrm>
            <a:off x="2784326" y="2519446"/>
            <a:ext cx="1382546" cy="307777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Değeri Yüksek ?</a:t>
            </a:r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AD468C4F-00D0-0840-8D1D-E3D10469EF6B}"/>
              </a:ext>
            </a:extLst>
          </p:cNvPr>
          <p:cNvSpPr/>
          <p:nvPr/>
        </p:nvSpPr>
        <p:spPr>
          <a:xfrm>
            <a:off x="3755856" y="3276576"/>
            <a:ext cx="221049" cy="1895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BC926E3-5AB7-E94C-A790-4114053A4402}"/>
              </a:ext>
            </a:extLst>
          </p:cNvPr>
          <p:cNvCxnSpPr>
            <a:cxnSpLocks/>
          </p:cNvCxnSpPr>
          <p:nvPr/>
        </p:nvCxnSpPr>
        <p:spPr>
          <a:xfrm>
            <a:off x="2979303" y="3366318"/>
            <a:ext cx="0" cy="1000717"/>
          </a:xfrm>
          <a:prstGeom prst="line">
            <a:avLst/>
          </a:prstGeom>
          <a:ln w="98425" cap="rnd">
            <a:headEnd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Right Arrow 29">
            <a:extLst>
              <a:ext uri="{FF2B5EF4-FFF2-40B4-BE49-F238E27FC236}">
                <a16:creationId xmlns:a16="http://schemas.microsoft.com/office/drawing/2014/main" id="{9A757270-E196-CC41-A914-4607C1DF0A13}"/>
              </a:ext>
            </a:extLst>
          </p:cNvPr>
          <p:cNvSpPr/>
          <p:nvPr/>
        </p:nvSpPr>
        <p:spPr>
          <a:xfrm>
            <a:off x="2975423" y="4278758"/>
            <a:ext cx="991834" cy="1895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F7B3D09-6654-C340-9494-843B4F5630ED}"/>
              </a:ext>
            </a:extLst>
          </p:cNvPr>
          <p:cNvSpPr txBox="1"/>
          <p:nvPr/>
        </p:nvSpPr>
        <p:spPr>
          <a:xfrm>
            <a:off x="4039507" y="2994986"/>
            <a:ext cx="138254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Hasarın Güçlük Derecesine Göre Sınıflandırılması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1023CEB-0287-844D-8CED-AEE5EFA1789F}"/>
              </a:ext>
            </a:extLst>
          </p:cNvPr>
          <p:cNvSpPr txBox="1"/>
          <p:nvPr/>
        </p:nvSpPr>
        <p:spPr>
          <a:xfrm>
            <a:off x="4035391" y="4104957"/>
            <a:ext cx="1382533" cy="738664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Yüksek Bedelli Hasarların İncelenmesi</a:t>
            </a:r>
          </a:p>
        </p:txBody>
      </p:sp>
      <p:sp>
        <p:nvSpPr>
          <p:cNvPr id="34" name="Right Arrow 33">
            <a:extLst>
              <a:ext uri="{FF2B5EF4-FFF2-40B4-BE49-F238E27FC236}">
                <a16:creationId xmlns:a16="http://schemas.microsoft.com/office/drawing/2014/main" id="{709EE6DC-10D0-6F40-808B-D5CA8F347611}"/>
              </a:ext>
            </a:extLst>
          </p:cNvPr>
          <p:cNvSpPr/>
          <p:nvPr/>
        </p:nvSpPr>
        <p:spPr>
          <a:xfrm>
            <a:off x="5491177" y="3249334"/>
            <a:ext cx="287957" cy="2035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Frame 34">
            <a:extLst>
              <a:ext uri="{FF2B5EF4-FFF2-40B4-BE49-F238E27FC236}">
                <a16:creationId xmlns:a16="http://schemas.microsoft.com/office/drawing/2014/main" id="{495F9E9B-9A5B-9145-9D49-C1F52A3E3B85}"/>
              </a:ext>
            </a:extLst>
          </p:cNvPr>
          <p:cNvSpPr/>
          <p:nvPr/>
        </p:nvSpPr>
        <p:spPr>
          <a:xfrm rot="19239942">
            <a:off x="5834541" y="3153135"/>
            <a:ext cx="346327" cy="3623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6" name="Right Arrow 35">
            <a:extLst>
              <a:ext uri="{FF2B5EF4-FFF2-40B4-BE49-F238E27FC236}">
                <a16:creationId xmlns:a16="http://schemas.microsoft.com/office/drawing/2014/main" id="{D0CB310B-FE43-A747-9991-CB727136AAA1}"/>
              </a:ext>
            </a:extLst>
          </p:cNvPr>
          <p:cNvSpPr/>
          <p:nvPr/>
        </p:nvSpPr>
        <p:spPr>
          <a:xfrm>
            <a:off x="6226535" y="3230684"/>
            <a:ext cx="406849" cy="1805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Right Arrow 36">
            <a:extLst>
              <a:ext uri="{FF2B5EF4-FFF2-40B4-BE49-F238E27FC236}">
                <a16:creationId xmlns:a16="http://schemas.microsoft.com/office/drawing/2014/main" id="{AE02B062-85AD-5A40-BC8F-8ADBC88AFAE5}"/>
              </a:ext>
            </a:extLst>
          </p:cNvPr>
          <p:cNvSpPr/>
          <p:nvPr/>
        </p:nvSpPr>
        <p:spPr>
          <a:xfrm>
            <a:off x="5468075" y="4281500"/>
            <a:ext cx="1165309" cy="2187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E1009B0-FF97-A645-B24F-58DDC2C9193E}"/>
              </a:ext>
            </a:extLst>
          </p:cNvPr>
          <p:cNvSpPr txBox="1"/>
          <p:nvPr/>
        </p:nvSpPr>
        <p:spPr>
          <a:xfrm>
            <a:off x="5311011" y="2459144"/>
            <a:ext cx="1382546" cy="523220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Güçlük Derecesi Yüksek 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AF649F-7CC6-A046-BD87-9934F38C8A40}"/>
              </a:ext>
            </a:extLst>
          </p:cNvPr>
          <p:cNvSpPr txBox="1"/>
          <p:nvPr/>
        </p:nvSpPr>
        <p:spPr>
          <a:xfrm>
            <a:off x="5382700" y="3455191"/>
            <a:ext cx="582433" cy="338554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dirty="0">
                <a:solidFill>
                  <a:srgbClr val="002060"/>
                </a:solidFill>
              </a:rPr>
              <a:t>Evet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485F3A3-0C95-6C47-B143-80C03B1BED9E}"/>
              </a:ext>
            </a:extLst>
          </p:cNvPr>
          <p:cNvSpPr txBox="1"/>
          <p:nvPr/>
        </p:nvSpPr>
        <p:spPr>
          <a:xfrm>
            <a:off x="5973386" y="3446720"/>
            <a:ext cx="648173" cy="338554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dirty="0">
                <a:solidFill>
                  <a:srgbClr val="002060"/>
                </a:solidFill>
              </a:rPr>
              <a:t>Hayır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81E4410-8110-5D47-BD47-76C633D24BF2}"/>
              </a:ext>
            </a:extLst>
          </p:cNvPr>
          <p:cNvSpPr txBox="1"/>
          <p:nvPr/>
        </p:nvSpPr>
        <p:spPr>
          <a:xfrm>
            <a:off x="6674770" y="2975718"/>
            <a:ext cx="138254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Güçlük Derecesi </a:t>
            </a:r>
            <a:r>
              <a:rPr lang="tr-TR" sz="1400" b="1" u="sng" dirty="0">
                <a:solidFill>
                  <a:srgbClr val="FF0000"/>
                </a:solidFill>
                <a:latin typeface="+mj-lt"/>
              </a:rPr>
              <a:t>Düşük</a:t>
            </a:r>
            <a:r>
              <a:rPr lang="tr-TR" sz="1400" b="1" u="sng" dirty="0">
                <a:solidFill>
                  <a:srgbClr val="002060"/>
                </a:solidFill>
                <a:latin typeface="+mj-lt"/>
              </a:rPr>
              <a:t> </a:t>
            </a:r>
            <a:r>
              <a:rPr lang="tr-TR" sz="1400" b="1" dirty="0">
                <a:solidFill>
                  <a:srgbClr val="002060"/>
                </a:solidFill>
                <a:latin typeface="+mj-lt"/>
              </a:rPr>
              <a:t>Hasar Yönetimi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C6546EC-304A-D345-BC58-94514FA9ECB7}"/>
              </a:ext>
            </a:extLst>
          </p:cNvPr>
          <p:cNvSpPr txBox="1"/>
          <p:nvPr/>
        </p:nvSpPr>
        <p:spPr>
          <a:xfrm>
            <a:off x="6701518" y="4104957"/>
            <a:ext cx="1382546" cy="738664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Güçlük Derecesi </a:t>
            </a:r>
            <a:r>
              <a:rPr lang="tr-TR" sz="1400" b="1" u="sng" dirty="0">
                <a:solidFill>
                  <a:srgbClr val="FF0000"/>
                </a:solidFill>
                <a:latin typeface="+mj-lt"/>
              </a:rPr>
              <a:t>Yüksek </a:t>
            </a:r>
            <a:r>
              <a:rPr lang="tr-TR" sz="1400" b="1" dirty="0">
                <a:solidFill>
                  <a:srgbClr val="002060"/>
                </a:solidFill>
                <a:latin typeface="+mj-lt"/>
              </a:rPr>
              <a:t>Hasar Yönetimi </a:t>
            </a:r>
          </a:p>
        </p:txBody>
      </p:sp>
      <p:sp>
        <p:nvSpPr>
          <p:cNvPr id="46" name="Right Arrow 45">
            <a:extLst>
              <a:ext uri="{FF2B5EF4-FFF2-40B4-BE49-F238E27FC236}">
                <a16:creationId xmlns:a16="http://schemas.microsoft.com/office/drawing/2014/main" id="{8F91A540-918A-6E45-A2D2-6F861FF2D51A}"/>
              </a:ext>
            </a:extLst>
          </p:cNvPr>
          <p:cNvSpPr/>
          <p:nvPr/>
        </p:nvSpPr>
        <p:spPr>
          <a:xfrm>
            <a:off x="8170472" y="3197518"/>
            <a:ext cx="245790" cy="192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Frame 46">
            <a:extLst>
              <a:ext uri="{FF2B5EF4-FFF2-40B4-BE49-F238E27FC236}">
                <a16:creationId xmlns:a16="http://schemas.microsoft.com/office/drawing/2014/main" id="{41CB7C11-31C9-8D4A-93ED-203DB55FCBF3}"/>
              </a:ext>
            </a:extLst>
          </p:cNvPr>
          <p:cNvSpPr/>
          <p:nvPr/>
        </p:nvSpPr>
        <p:spPr>
          <a:xfrm rot="19239942">
            <a:off x="8455871" y="3117096"/>
            <a:ext cx="346327" cy="362379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48" name="Right Arrow 47">
            <a:extLst>
              <a:ext uri="{FF2B5EF4-FFF2-40B4-BE49-F238E27FC236}">
                <a16:creationId xmlns:a16="http://schemas.microsoft.com/office/drawing/2014/main" id="{A2764106-C78E-0A4F-A3EC-CF986921F85D}"/>
              </a:ext>
            </a:extLst>
          </p:cNvPr>
          <p:cNvSpPr/>
          <p:nvPr/>
        </p:nvSpPr>
        <p:spPr>
          <a:xfrm>
            <a:off x="8888767" y="3184393"/>
            <a:ext cx="397660" cy="2108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AA3E62D-7AA8-AF42-B164-E9B28A3C24E0}"/>
              </a:ext>
            </a:extLst>
          </p:cNvPr>
          <p:cNvSpPr txBox="1"/>
          <p:nvPr/>
        </p:nvSpPr>
        <p:spPr>
          <a:xfrm>
            <a:off x="8053143" y="2561046"/>
            <a:ext cx="1025846" cy="307777"/>
          </a:xfrm>
          <a:prstGeom prst="rect">
            <a:avLst/>
          </a:prstGeom>
          <a:noFill/>
          <a:ln>
            <a:solidFill>
              <a:srgbClr val="FF0000"/>
            </a:solidFill>
          </a:ln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dirty="0">
                <a:solidFill>
                  <a:srgbClr val="FF0000"/>
                </a:solidFill>
              </a:rPr>
              <a:t>Ödenir mi?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DEED708-CA99-8C45-9CF9-77C49025E666}"/>
              </a:ext>
            </a:extLst>
          </p:cNvPr>
          <p:cNvSpPr txBox="1"/>
          <p:nvPr/>
        </p:nvSpPr>
        <p:spPr>
          <a:xfrm>
            <a:off x="7988160" y="3392693"/>
            <a:ext cx="582433" cy="338554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dirty="0">
                <a:solidFill>
                  <a:srgbClr val="002060"/>
                </a:solidFill>
              </a:rPr>
              <a:t>Evet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775ABFA-909F-B940-9989-6444063227F4}"/>
              </a:ext>
            </a:extLst>
          </p:cNvPr>
          <p:cNvSpPr txBox="1"/>
          <p:nvPr/>
        </p:nvSpPr>
        <p:spPr>
          <a:xfrm>
            <a:off x="8655848" y="3425335"/>
            <a:ext cx="648173" cy="338554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dirty="0">
                <a:solidFill>
                  <a:srgbClr val="002060"/>
                </a:solidFill>
              </a:rPr>
              <a:t>Hayır</a:t>
            </a:r>
          </a:p>
        </p:txBody>
      </p:sp>
      <p:sp>
        <p:nvSpPr>
          <p:cNvPr id="61" name="Right Arrow 60">
            <a:extLst>
              <a:ext uri="{FF2B5EF4-FFF2-40B4-BE49-F238E27FC236}">
                <a16:creationId xmlns:a16="http://schemas.microsoft.com/office/drawing/2014/main" id="{0F1EAB66-BFCE-7B4B-B4E3-563A04F6CAA7}"/>
              </a:ext>
            </a:extLst>
          </p:cNvPr>
          <p:cNvSpPr/>
          <p:nvPr/>
        </p:nvSpPr>
        <p:spPr>
          <a:xfrm>
            <a:off x="8152198" y="4296132"/>
            <a:ext cx="1087651" cy="1918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FA20BB2-5703-9D49-A923-2E26655257A6}"/>
              </a:ext>
            </a:extLst>
          </p:cNvPr>
          <p:cNvSpPr txBox="1"/>
          <p:nvPr/>
        </p:nvSpPr>
        <p:spPr>
          <a:xfrm>
            <a:off x="9347635" y="3128405"/>
            <a:ext cx="1181713" cy="307777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Red Bildirimi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29F2EB5-4BE4-2C4D-837E-121B9A72E079}"/>
              </a:ext>
            </a:extLst>
          </p:cNvPr>
          <p:cNvSpPr txBox="1"/>
          <p:nvPr/>
        </p:nvSpPr>
        <p:spPr>
          <a:xfrm>
            <a:off x="9290000" y="4136188"/>
            <a:ext cx="1147889" cy="523220"/>
          </a:xfrm>
          <a:prstGeom prst="rect">
            <a:avLst/>
          </a:prstGeom>
          <a:noFill/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Ödeme / İbraname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F9E93A6-21C0-C447-B2EA-2D6D6CC3BCD3}"/>
              </a:ext>
            </a:extLst>
          </p:cNvPr>
          <p:cNvCxnSpPr>
            <a:cxnSpLocks/>
          </p:cNvCxnSpPr>
          <p:nvPr/>
        </p:nvCxnSpPr>
        <p:spPr>
          <a:xfrm>
            <a:off x="5947139" y="3577769"/>
            <a:ext cx="0" cy="813119"/>
          </a:xfrm>
          <a:prstGeom prst="line">
            <a:avLst/>
          </a:prstGeom>
          <a:ln w="98425" cap="rnd">
            <a:headEnd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2320437-296F-324C-89FE-F0FDF269AA6C}"/>
              </a:ext>
            </a:extLst>
          </p:cNvPr>
          <p:cNvCxnSpPr>
            <a:cxnSpLocks/>
          </p:cNvCxnSpPr>
          <p:nvPr/>
        </p:nvCxnSpPr>
        <p:spPr>
          <a:xfrm>
            <a:off x="8629059" y="3515663"/>
            <a:ext cx="0" cy="813119"/>
          </a:xfrm>
          <a:prstGeom prst="line">
            <a:avLst/>
          </a:prstGeom>
          <a:ln w="98425" cap="rnd">
            <a:headEnd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9" name="Donut 68">
            <a:extLst>
              <a:ext uri="{FF2B5EF4-FFF2-40B4-BE49-F238E27FC236}">
                <a16:creationId xmlns:a16="http://schemas.microsoft.com/office/drawing/2014/main" id="{59B26C4E-9336-E049-B77E-33BDBB607E93}"/>
              </a:ext>
            </a:extLst>
          </p:cNvPr>
          <p:cNvSpPr/>
          <p:nvPr/>
        </p:nvSpPr>
        <p:spPr>
          <a:xfrm>
            <a:off x="10955303" y="4181143"/>
            <a:ext cx="413037" cy="371785"/>
          </a:xfrm>
          <a:prstGeom prst="donu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485662A-21E9-5D41-AA3C-33531CED2A2F}"/>
              </a:ext>
            </a:extLst>
          </p:cNvPr>
          <p:cNvSpPr txBox="1"/>
          <p:nvPr/>
        </p:nvSpPr>
        <p:spPr>
          <a:xfrm>
            <a:off x="167735" y="1704688"/>
            <a:ext cx="1374477" cy="36933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+mj-lt"/>
              </a:rPr>
              <a:t>Hasar Süreci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7CAA2ED-6AE5-C847-9957-A4E0AC4747EB}"/>
              </a:ext>
            </a:extLst>
          </p:cNvPr>
          <p:cNvSpPr txBox="1"/>
          <p:nvPr/>
        </p:nvSpPr>
        <p:spPr>
          <a:xfrm>
            <a:off x="10608176" y="4711574"/>
            <a:ext cx="1257285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+mj-lt"/>
              </a:rPr>
              <a:t>Rücu Süreci</a:t>
            </a:r>
          </a:p>
        </p:txBody>
      </p:sp>
      <p:sp>
        <p:nvSpPr>
          <p:cNvPr id="72" name="Right Arrow 71">
            <a:extLst>
              <a:ext uri="{FF2B5EF4-FFF2-40B4-BE49-F238E27FC236}">
                <a16:creationId xmlns:a16="http://schemas.microsoft.com/office/drawing/2014/main" id="{B7DE2C88-5D2B-6B4C-9F42-6AAC7437AF93}"/>
              </a:ext>
            </a:extLst>
          </p:cNvPr>
          <p:cNvSpPr/>
          <p:nvPr/>
        </p:nvSpPr>
        <p:spPr>
          <a:xfrm>
            <a:off x="10537982" y="4295199"/>
            <a:ext cx="287957" cy="2035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3" name="Right Arrow 72">
            <a:extLst>
              <a:ext uri="{FF2B5EF4-FFF2-40B4-BE49-F238E27FC236}">
                <a16:creationId xmlns:a16="http://schemas.microsoft.com/office/drawing/2014/main" id="{761B8E7A-C388-7B47-9D82-3F017CE6AA95}"/>
              </a:ext>
            </a:extLst>
          </p:cNvPr>
          <p:cNvSpPr/>
          <p:nvPr/>
        </p:nvSpPr>
        <p:spPr>
          <a:xfrm>
            <a:off x="10587242" y="3186094"/>
            <a:ext cx="287957" cy="2035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4" name="Frame 73">
            <a:extLst>
              <a:ext uri="{FF2B5EF4-FFF2-40B4-BE49-F238E27FC236}">
                <a16:creationId xmlns:a16="http://schemas.microsoft.com/office/drawing/2014/main" id="{652EE603-B073-494A-A8D2-6D95071E9C48}"/>
              </a:ext>
            </a:extLst>
          </p:cNvPr>
          <p:cNvSpPr/>
          <p:nvPr/>
        </p:nvSpPr>
        <p:spPr>
          <a:xfrm>
            <a:off x="10966139" y="3141715"/>
            <a:ext cx="413036" cy="357022"/>
          </a:xfrm>
          <a:prstGeom prst="fram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ysClr val="windowText" lastClr="00000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11395B6-5D83-5244-9444-48E6A4984565}"/>
              </a:ext>
            </a:extLst>
          </p:cNvPr>
          <p:cNvSpPr txBox="1"/>
          <p:nvPr/>
        </p:nvSpPr>
        <p:spPr>
          <a:xfrm>
            <a:off x="10608176" y="2682147"/>
            <a:ext cx="1257285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+mj-lt"/>
              </a:rPr>
              <a:t>Yargı Süreci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D9A221BD-0DF6-8649-9D55-D9BFF26131AB}"/>
              </a:ext>
            </a:extLst>
          </p:cNvPr>
          <p:cNvCxnSpPr>
            <a:cxnSpLocks/>
          </p:cNvCxnSpPr>
          <p:nvPr/>
        </p:nvCxnSpPr>
        <p:spPr>
          <a:xfrm>
            <a:off x="789967" y="2231248"/>
            <a:ext cx="8402178" cy="0"/>
          </a:xfrm>
          <a:prstGeom prst="line">
            <a:avLst/>
          </a:prstGeom>
          <a:ln w="31750" cmpd="thinThick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3458E38D-F00B-BC4F-86D9-65BFA62A3500}"/>
              </a:ext>
            </a:extLst>
          </p:cNvPr>
          <p:cNvSpPr txBox="1"/>
          <p:nvPr/>
        </p:nvSpPr>
        <p:spPr>
          <a:xfrm>
            <a:off x="2068029" y="1765876"/>
            <a:ext cx="5751411" cy="33855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scene3d>
            <a:camera prst="perspectiveFron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dirty="0">
                <a:solidFill>
                  <a:srgbClr val="FF0000"/>
                </a:solidFill>
              </a:rPr>
              <a:t>Hayat Dışı 45 gün – Hayat için 15 gün ) TTK </a:t>
            </a:r>
            <a:r>
              <a:rPr lang="tr-TR" sz="1600" dirty="0" err="1">
                <a:solidFill>
                  <a:srgbClr val="FF0000"/>
                </a:solidFill>
              </a:rPr>
              <a:t>md.</a:t>
            </a:r>
            <a:r>
              <a:rPr lang="tr-TR" sz="1600" dirty="0">
                <a:solidFill>
                  <a:srgbClr val="FF0000"/>
                </a:solidFill>
              </a:rPr>
              <a:t> 1427 /Muacceliyet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B81CA1AE-E860-254D-88E3-C2DB65768475}"/>
              </a:ext>
            </a:extLst>
          </p:cNvPr>
          <p:cNvSpPr/>
          <p:nvPr/>
        </p:nvSpPr>
        <p:spPr>
          <a:xfrm>
            <a:off x="6614572" y="5339130"/>
            <a:ext cx="1556437" cy="7239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200" dirty="0"/>
              <a:t>Sigorta Eksperi ve sair teknik inceleme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FD5B608-3327-AB46-B7CE-4CB1162E4673}"/>
              </a:ext>
            </a:extLst>
          </p:cNvPr>
          <p:cNvCxnSpPr>
            <a:cxnSpLocks/>
          </p:cNvCxnSpPr>
          <p:nvPr/>
        </p:nvCxnSpPr>
        <p:spPr>
          <a:xfrm>
            <a:off x="7392790" y="4896240"/>
            <a:ext cx="0" cy="334552"/>
          </a:xfrm>
          <a:prstGeom prst="line">
            <a:avLst/>
          </a:prstGeom>
          <a:ln w="98425" cap="rnd">
            <a:headEnd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B499754-9900-444E-9D72-09C759A7C111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789968" y="2225163"/>
            <a:ext cx="0" cy="918715"/>
          </a:xfrm>
          <a:prstGeom prst="line">
            <a:avLst/>
          </a:prstGeom>
          <a:ln w="317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EDA96F51-10C2-0545-84B0-038220C69F86}"/>
              </a:ext>
            </a:extLst>
          </p:cNvPr>
          <p:cNvCxnSpPr>
            <a:cxnSpLocks/>
          </p:cNvCxnSpPr>
          <p:nvPr/>
        </p:nvCxnSpPr>
        <p:spPr>
          <a:xfrm>
            <a:off x="9192145" y="2225163"/>
            <a:ext cx="0" cy="903242"/>
          </a:xfrm>
          <a:prstGeom prst="line">
            <a:avLst/>
          </a:prstGeom>
          <a:ln w="317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44C5BC4C-07EA-2043-B3C4-CADF4F55DF78}"/>
              </a:ext>
            </a:extLst>
          </p:cNvPr>
          <p:cNvSpPr txBox="1"/>
          <p:nvPr/>
        </p:nvSpPr>
        <p:spPr>
          <a:xfrm>
            <a:off x="9570823" y="1693171"/>
            <a:ext cx="2006600" cy="461665"/>
          </a:xfrm>
          <a:prstGeom prst="rect">
            <a:avLst/>
          </a:prstGeom>
          <a:solidFill>
            <a:srgbClr val="FFFF00"/>
          </a:solidFill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rgbClr val="002060"/>
                </a:solidFill>
              </a:rPr>
              <a:t>Arabuluculuk 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79754E6C-23E5-F145-8D05-21DC9FE881AB}"/>
              </a:ext>
            </a:extLst>
          </p:cNvPr>
          <p:cNvCxnSpPr>
            <a:cxnSpLocks/>
            <a:endCxn id="72" idx="1"/>
          </p:cNvCxnSpPr>
          <p:nvPr/>
        </p:nvCxnSpPr>
        <p:spPr>
          <a:xfrm>
            <a:off x="10537982" y="2317315"/>
            <a:ext cx="0" cy="2079658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instagram logo ile ilgili gÃ¶rsel sonucu">
            <a:extLst>
              <a:ext uri="{FF2B5EF4-FFF2-40B4-BE49-F238E27FC236}">
                <a16:creationId xmlns:a16="http://schemas.microsoft.com/office/drawing/2014/main" id="{44F72694-3623-465F-6B18-56A19867F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628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6246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bg1"/>
                </a:solidFill>
              </a:rPr>
              <a:t>wwwwww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7075" y="0"/>
            <a:ext cx="5803687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349861">
            <a:off x="6880829" y="29077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7074" y="350703"/>
            <a:ext cx="673407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712028" y="352928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0537"/>
            <a:ext cx="6344074" cy="644443"/>
          </a:xfrm>
          <a:noFill/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br>
              <a:rPr lang="tr-TR" dirty="0">
                <a:solidFill>
                  <a:srgbClr val="FFFF00"/>
                </a:solidFill>
              </a:rPr>
            </a:br>
            <a:endParaRPr lang="tr-TR" dirty="0">
              <a:solidFill>
                <a:srgbClr val="FFFF00"/>
              </a:solidFill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583BEF83-3376-9D48-B869-9F11E3EB7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225058"/>
              </p:ext>
            </p:extLst>
          </p:nvPr>
        </p:nvGraphicFramePr>
        <p:xfrm>
          <a:off x="12526" y="6300457"/>
          <a:ext cx="12191998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6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1045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7291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4168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Donut 17">
            <a:extLst>
              <a:ext uri="{FF2B5EF4-FFF2-40B4-BE49-F238E27FC236}">
                <a16:creationId xmlns:a16="http://schemas.microsoft.com/office/drawing/2014/main" id="{5DFAC1A1-0CD4-1B44-AE17-2E9F679A6EC2}"/>
              </a:ext>
            </a:extLst>
          </p:cNvPr>
          <p:cNvSpPr/>
          <p:nvPr/>
        </p:nvSpPr>
        <p:spPr>
          <a:xfrm>
            <a:off x="955259" y="3183781"/>
            <a:ext cx="528632" cy="492696"/>
          </a:xfrm>
          <a:prstGeom prst="donu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876DEA-19B0-EC4F-BF35-076E4C0FE6DB}"/>
              </a:ext>
            </a:extLst>
          </p:cNvPr>
          <p:cNvSpPr txBox="1"/>
          <p:nvPr/>
        </p:nvSpPr>
        <p:spPr>
          <a:xfrm>
            <a:off x="662669" y="2401635"/>
            <a:ext cx="1257285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+mj-lt"/>
              </a:rPr>
              <a:t>Rücu Süreci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9F6AA2A-D0E6-C84F-B69E-84D5BBB0A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976562"/>
              </p:ext>
            </p:extLst>
          </p:nvPr>
        </p:nvGraphicFramePr>
        <p:xfrm>
          <a:off x="0" y="630045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800" b="0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74066762-BA13-8A4D-B5A0-B23C2CCCAB39}"/>
              </a:ext>
            </a:extLst>
          </p:cNvPr>
          <p:cNvSpPr txBox="1"/>
          <p:nvPr/>
        </p:nvSpPr>
        <p:spPr>
          <a:xfrm>
            <a:off x="2125480" y="3024865"/>
            <a:ext cx="1446189" cy="95410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Sorumlu ve Rücu Sebeplerinin değerlendirme süreci</a:t>
            </a:r>
          </a:p>
        </p:txBody>
      </p:sp>
      <p:sp>
        <p:nvSpPr>
          <p:cNvPr id="22" name="Right Arrow 21">
            <a:extLst>
              <a:ext uri="{FF2B5EF4-FFF2-40B4-BE49-F238E27FC236}">
                <a16:creationId xmlns:a16="http://schemas.microsoft.com/office/drawing/2014/main" id="{8E81C507-ACC2-9849-8071-B5300D0EEBA4}"/>
              </a:ext>
            </a:extLst>
          </p:cNvPr>
          <p:cNvSpPr/>
          <p:nvPr/>
        </p:nvSpPr>
        <p:spPr>
          <a:xfrm>
            <a:off x="1775975" y="3327226"/>
            <a:ext cx="287957" cy="203548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923D78-05AD-AA44-BD43-ADE5642B904B}"/>
              </a:ext>
            </a:extLst>
          </p:cNvPr>
          <p:cNvCxnSpPr>
            <a:cxnSpLocks/>
          </p:cNvCxnSpPr>
          <p:nvPr/>
        </p:nvCxnSpPr>
        <p:spPr>
          <a:xfrm>
            <a:off x="3705955" y="3382901"/>
            <a:ext cx="0" cy="1000717"/>
          </a:xfrm>
          <a:prstGeom prst="line">
            <a:avLst/>
          </a:prstGeom>
          <a:ln w="98425" cap="rnd">
            <a:solidFill>
              <a:schemeClr val="accent4">
                <a:lumMod val="75000"/>
              </a:schemeClr>
            </a:solidFill>
            <a:headEnd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ight Arrow 23">
            <a:extLst>
              <a:ext uri="{FF2B5EF4-FFF2-40B4-BE49-F238E27FC236}">
                <a16:creationId xmlns:a16="http://schemas.microsoft.com/office/drawing/2014/main" id="{A274F76B-D863-2D46-9DAB-F6A1B0523DCC}"/>
              </a:ext>
            </a:extLst>
          </p:cNvPr>
          <p:cNvSpPr/>
          <p:nvPr/>
        </p:nvSpPr>
        <p:spPr>
          <a:xfrm>
            <a:off x="3705955" y="3282386"/>
            <a:ext cx="426779" cy="204744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Frame 24">
            <a:extLst>
              <a:ext uri="{FF2B5EF4-FFF2-40B4-BE49-F238E27FC236}">
                <a16:creationId xmlns:a16="http://schemas.microsoft.com/office/drawing/2014/main" id="{64824DD4-01B9-9947-B89E-3C44A3D33B89}"/>
              </a:ext>
            </a:extLst>
          </p:cNvPr>
          <p:cNvSpPr/>
          <p:nvPr/>
        </p:nvSpPr>
        <p:spPr>
          <a:xfrm rot="19239942">
            <a:off x="4257809" y="3220125"/>
            <a:ext cx="346327" cy="325551"/>
          </a:xfrm>
          <a:prstGeom prst="fram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97E2E86A-B11B-274F-A522-E7770B8B186B}"/>
              </a:ext>
            </a:extLst>
          </p:cNvPr>
          <p:cNvSpPr/>
          <p:nvPr/>
        </p:nvSpPr>
        <p:spPr>
          <a:xfrm>
            <a:off x="4754928" y="3305623"/>
            <a:ext cx="341733" cy="196295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4BD2452E-5499-ED47-8C2B-3F668A0FE343}"/>
              </a:ext>
            </a:extLst>
          </p:cNvPr>
          <p:cNvSpPr/>
          <p:nvPr/>
        </p:nvSpPr>
        <p:spPr>
          <a:xfrm>
            <a:off x="3692296" y="4269975"/>
            <a:ext cx="1426435" cy="213360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894FE80-3F85-6941-B5F4-8670BC1565A1}"/>
              </a:ext>
            </a:extLst>
          </p:cNvPr>
          <p:cNvSpPr txBox="1"/>
          <p:nvPr/>
        </p:nvSpPr>
        <p:spPr>
          <a:xfrm>
            <a:off x="5502616" y="3024865"/>
            <a:ext cx="84145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>
                <a:solidFill>
                  <a:srgbClr val="002060"/>
                </a:solidFill>
                <a:latin typeface="+mj-lt"/>
              </a:rPr>
              <a:t>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4C36C7F-9B1C-1A48-BAA4-BAB57CF2EDA8}"/>
              </a:ext>
            </a:extLst>
          </p:cNvPr>
          <p:cNvSpPr txBox="1"/>
          <p:nvPr/>
        </p:nvSpPr>
        <p:spPr>
          <a:xfrm>
            <a:off x="5334077" y="4130786"/>
            <a:ext cx="1293323" cy="52322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İhtarname / Talep Yazısı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5BF1BF-F3F1-4C46-8BC2-9177E3A8888B}"/>
              </a:ext>
            </a:extLst>
          </p:cNvPr>
          <p:cNvSpPr txBox="1"/>
          <p:nvPr/>
        </p:nvSpPr>
        <p:spPr>
          <a:xfrm>
            <a:off x="3692296" y="3586398"/>
            <a:ext cx="582433" cy="338554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dirty="0">
                <a:solidFill>
                  <a:srgbClr val="002060"/>
                </a:solidFill>
              </a:rPr>
              <a:t>Evet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87BC9BC-0D32-7C47-B53E-CDD2A315210E}"/>
              </a:ext>
            </a:extLst>
          </p:cNvPr>
          <p:cNvSpPr txBox="1"/>
          <p:nvPr/>
        </p:nvSpPr>
        <p:spPr>
          <a:xfrm>
            <a:off x="4512732" y="3625029"/>
            <a:ext cx="648173" cy="338554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600" dirty="0">
                <a:solidFill>
                  <a:srgbClr val="002060"/>
                </a:solidFill>
              </a:rPr>
              <a:t>Hayır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4793405-CDBA-6142-AFE9-BB067E5AA973}"/>
              </a:ext>
            </a:extLst>
          </p:cNvPr>
          <p:cNvSpPr txBox="1"/>
          <p:nvPr/>
        </p:nvSpPr>
        <p:spPr>
          <a:xfrm>
            <a:off x="7178258" y="3799759"/>
            <a:ext cx="1152907" cy="30777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Red Cevabı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F13D398-65FB-4B4F-B598-E603A1981C10}"/>
              </a:ext>
            </a:extLst>
          </p:cNvPr>
          <p:cNvSpPr txBox="1"/>
          <p:nvPr/>
        </p:nvSpPr>
        <p:spPr>
          <a:xfrm>
            <a:off x="7178258" y="4455703"/>
            <a:ext cx="1147889" cy="52322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Kabul / Protokol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0644734-C194-234B-9117-E6DD6811A591}"/>
              </a:ext>
            </a:extLst>
          </p:cNvPr>
          <p:cNvSpPr txBox="1"/>
          <p:nvPr/>
        </p:nvSpPr>
        <p:spPr>
          <a:xfrm>
            <a:off x="7474546" y="2276419"/>
            <a:ext cx="2006600" cy="461665"/>
          </a:xfrm>
          <a:prstGeom prst="rect">
            <a:avLst/>
          </a:prstGeom>
          <a:solidFill>
            <a:srgbClr val="FFFF00"/>
          </a:solidFill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2400" dirty="0">
                <a:solidFill>
                  <a:srgbClr val="002060"/>
                </a:solidFill>
              </a:rPr>
              <a:t>Arabuluculuk 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B0CED61-6513-1847-A08B-E9167710B0B4}"/>
              </a:ext>
            </a:extLst>
          </p:cNvPr>
          <p:cNvCxnSpPr>
            <a:cxnSpLocks/>
          </p:cNvCxnSpPr>
          <p:nvPr/>
        </p:nvCxnSpPr>
        <p:spPr>
          <a:xfrm>
            <a:off x="8521292" y="2770967"/>
            <a:ext cx="0" cy="2945013"/>
          </a:xfrm>
          <a:prstGeom prst="line">
            <a:avLst/>
          </a:prstGeom>
          <a:ln w="31750">
            <a:solidFill>
              <a:schemeClr val="accent4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ight Arrow 35">
            <a:extLst>
              <a:ext uri="{FF2B5EF4-FFF2-40B4-BE49-F238E27FC236}">
                <a16:creationId xmlns:a16="http://schemas.microsoft.com/office/drawing/2014/main" id="{3CE6CAA2-5299-664D-A346-7014ECED82E5}"/>
              </a:ext>
            </a:extLst>
          </p:cNvPr>
          <p:cNvSpPr/>
          <p:nvPr/>
        </p:nvSpPr>
        <p:spPr>
          <a:xfrm>
            <a:off x="6735290" y="3855499"/>
            <a:ext cx="341733" cy="196295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Right Arrow 36">
            <a:extLst>
              <a:ext uri="{FF2B5EF4-FFF2-40B4-BE49-F238E27FC236}">
                <a16:creationId xmlns:a16="http://schemas.microsoft.com/office/drawing/2014/main" id="{6FC2E9D3-03B5-664E-8E02-05D4C9AA26F9}"/>
              </a:ext>
            </a:extLst>
          </p:cNvPr>
          <p:cNvSpPr/>
          <p:nvPr/>
        </p:nvSpPr>
        <p:spPr>
          <a:xfrm>
            <a:off x="6785733" y="4555858"/>
            <a:ext cx="341733" cy="196295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80E9FC7-E999-8144-A07E-2930ED0B8646}"/>
              </a:ext>
            </a:extLst>
          </p:cNvPr>
          <p:cNvCxnSpPr>
            <a:cxnSpLocks/>
          </p:cNvCxnSpPr>
          <p:nvPr/>
        </p:nvCxnSpPr>
        <p:spPr>
          <a:xfrm>
            <a:off x="6785733" y="3960203"/>
            <a:ext cx="0" cy="1423649"/>
          </a:xfrm>
          <a:prstGeom prst="line">
            <a:avLst/>
          </a:prstGeom>
          <a:ln w="98425" cap="rnd">
            <a:solidFill>
              <a:schemeClr val="accent4">
                <a:lumMod val="75000"/>
              </a:schemeClr>
            </a:solidFill>
            <a:headEnd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Right Arrow 38">
            <a:extLst>
              <a:ext uri="{FF2B5EF4-FFF2-40B4-BE49-F238E27FC236}">
                <a16:creationId xmlns:a16="http://schemas.microsoft.com/office/drawing/2014/main" id="{85ABC751-C536-B348-B388-B50F9B5F527D}"/>
              </a:ext>
            </a:extLst>
          </p:cNvPr>
          <p:cNvSpPr/>
          <p:nvPr/>
        </p:nvSpPr>
        <p:spPr>
          <a:xfrm>
            <a:off x="6754038" y="5268974"/>
            <a:ext cx="341733" cy="196295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5915B5A-791F-6449-AFFB-7FE92454FB7A}"/>
              </a:ext>
            </a:extLst>
          </p:cNvPr>
          <p:cNvSpPr txBox="1"/>
          <p:nvPr/>
        </p:nvSpPr>
        <p:spPr>
          <a:xfrm>
            <a:off x="7178258" y="5192760"/>
            <a:ext cx="1147889" cy="738664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>
                <a:solidFill>
                  <a:srgbClr val="002060"/>
                </a:solidFill>
                <a:latin typeface="+mj-lt"/>
              </a:rPr>
              <a:t>Sigorta Şirketi / Rücu Protokolü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1035E8A-129D-2E49-81E6-C063AB524F44}"/>
              </a:ext>
            </a:extLst>
          </p:cNvPr>
          <p:cNvSpPr txBox="1"/>
          <p:nvPr/>
        </p:nvSpPr>
        <p:spPr>
          <a:xfrm>
            <a:off x="8989062" y="3216411"/>
            <a:ext cx="1257285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perspective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+mj-lt"/>
              </a:rPr>
              <a:t>Yargı Süreci</a:t>
            </a:r>
          </a:p>
        </p:txBody>
      </p:sp>
      <p:sp>
        <p:nvSpPr>
          <p:cNvPr id="42" name="Frame 41">
            <a:extLst>
              <a:ext uri="{FF2B5EF4-FFF2-40B4-BE49-F238E27FC236}">
                <a16:creationId xmlns:a16="http://schemas.microsoft.com/office/drawing/2014/main" id="{F54F60C0-09EF-ED4B-B2B6-520768EBF322}"/>
              </a:ext>
            </a:extLst>
          </p:cNvPr>
          <p:cNvSpPr/>
          <p:nvPr/>
        </p:nvSpPr>
        <p:spPr>
          <a:xfrm>
            <a:off x="9411186" y="3766870"/>
            <a:ext cx="413036" cy="357022"/>
          </a:xfrm>
          <a:prstGeom prst="fram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ysClr val="windowText" lastClr="000000"/>
              </a:solidFill>
            </a:endParaRPr>
          </a:p>
        </p:txBody>
      </p:sp>
      <p:sp>
        <p:nvSpPr>
          <p:cNvPr id="43" name="Right Arrow 42">
            <a:extLst>
              <a:ext uri="{FF2B5EF4-FFF2-40B4-BE49-F238E27FC236}">
                <a16:creationId xmlns:a16="http://schemas.microsoft.com/office/drawing/2014/main" id="{FC1EFF80-7B68-A947-ADE6-67DCACDDF7D8}"/>
              </a:ext>
            </a:extLst>
          </p:cNvPr>
          <p:cNvSpPr/>
          <p:nvPr/>
        </p:nvSpPr>
        <p:spPr>
          <a:xfrm>
            <a:off x="8717737" y="3883259"/>
            <a:ext cx="287957" cy="203548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0855D59D-9F25-B846-9EEC-88721D6113D0}"/>
              </a:ext>
            </a:extLst>
          </p:cNvPr>
          <p:cNvSpPr txBox="1">
            <a:spLocks/>
          </p:cNvSpPr>
          <p:nvPr/>
        </p:nvSpPr>
        <p:spPr>
          <a:xfrm>
            <a:off x="32710" y="403028"/>
            <a:ext cx="6684290" cy="6444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6200">
              <a:buSzPts val="2400"/>
            </a:pPr>
            <a:r>
              <a:rPr lang="en-US" sz="36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36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6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36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br>
              <a:rPr lang="en-US" sz="36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600" dirty="0">
                <a:solidFill>
                  <a:schemeClr val="bg1"/>
                </a:solidFill>
              </a:rPr>
              <a:t>Sigorta Hasar ve Rücu Süreçleri</a:t>
            </a:r>
            <a:br>
              <a:rPr lang="tr-TR" sz="3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tr-TR" sz="36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tr-TR" sz="3600" b="1" dirty="0">
                <a:solidFill>
                  <a:srgbClr val="FFFF00"/>
                </a:solidFill>
              </a:rPr>
            </a:br>
            <a:endParaRPr lang="tr-TR" sz="3600" b="1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6" descr="page1image2980464">
            <a:extLst>
              <a:ext uri="{FF2B5EF4-FFF2-40B4-BE49-F238E27FC236}">
                <a16:creationId xmlns:a16="http://schemas.microsoft.com/office/drawing/2014/main" id="{E83666DB-1684-816C-22E1-30A17D3A0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angle 7">
            <a:extLst>
              <a:ext uri="{FF2B5EF4-FFF2-40B4-BE49-F238E27FC236}">
                <a16:creationId xmlns:a16="http://schemas.microsoft.com/office/drawing/2014/main" id="{D47D274D-9A0E-3EEF-7CFA-8B8C00F83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DC53093F-40ED-32EA-F0AD-99EF5B548955}"/>
              </a:ext>
            </a:extLst>
          </p:cNvPr>
          <p:cNvSpPr/>
          <p:nvPr/>
        </p:nvSpPr>
        <p:spPr>
          <a:xfrm>
            <a:off x="23193" y="6548932"/>
            <a:ext cx="12192000" cy="322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16" name="Picture 2" descr="instagram logo ile ilgili gÃ¶rsel sonucu">
            <a:extLst>
              <a:ext uri="{FF2B5EF4-FFF2-40B4-BE49-F238E27FC236}">
                <a16:creationId xmlns:a16="http://schemas.microsoft.com/office/drawing/2014/main" id="{5D28415C-0136-E250-6112-F4494DFAE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527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627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414565"/>
            <a:ext cx="6717000" cy="61365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300" b="1" dirty="0">
                <a:solidFill>
                  <a:schemeClr val="bg1"/>
                </a:solidFill>
              </a:rPr>
              <a:t>Arabuluculuk –Süreler 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79399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7FB5611-89D1-C345-AA0B-A485E0F189D1}"/>
              </a:ext>
            </a:extLst>
          </p:cNvPr>
          <p:cNvGraphicFramePr>
            <a:graphicFrameLocks noGrp="1"/>
          </p:cNvGraphicFramePr>
          <p:nvPr/>
        </p:nvGraphicFramePr>
        <p:xfrm>
          <a:off x="6" y="629393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531B336D-DC99-0F47-06FD-CB23DB1F0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İçerik Yer Tutucusu 2">
            <a:extLst>
              <a:ext uri="{FF2B5EF4-FFF2-40B4-BE49-F238E27FC236}">
                <a16:creationId xmlns:a16="http://schemas.microsoft.com/office/drawing/2014/main" id="{278F7190-566D-C90B-561C-440821020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" y="1356995"/>
            <a:ext cx="10515600" cy="4351338"/>
          </a:xfrm>
        </p:spPr>
        <p:txBody>
          <a:bodyPr/>
          <a:lstStyle/>
          <a:p>
            <a:pPr marL="1371600" lvl="2" indent="-381000" algn="just">
              <a:buSzPts val="2400"/>
              <a:buFont typeface="Arial"/>
              <a:buChar char="▰"/>
            </a:pPr>
            <a:endParaRPr lang="tr-TR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Ticari  Uyuşmazlıklarda  Dava Şartı Arabuluculuk</a:t>
            </a:r>
          </a:p>
          <a:p>
            <a:pPr marL="990600" lvl="2" indent="0" algn="just">
              <a:buSzPts val="2400"/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Arabulucu, yapılan başvuruyu görevlendirildiği tarihten itibaren altı hafta içinde sonuçlandırır. Bu süre zorunlu hâllerde arabulucu tarafından en fazla iki hafta uzatılabilir.</a:t>
            </a:r>
          </a:p>
          <a:p>
            <a:pPr marL="990600" lvl="2" indent="0" algn="just">
              <a:buSzPts val="2400"/>
              <a:buNone/>
            </a:pPr>
            <a:endParaRPr lang="tr-TR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Tüketici Uyuşmazlıklarda  Dava Şartı Arabuluculuk</a:t>
            </a:r>
          </a:p>
          <a:p>
            <a:pPr marL="990600" lvl="2" indent="0" algn="just">
              <a:buSzPts val="2400"/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Arabulucu, yapılan başvuruyu görevlendirildiği tarihten itibaren 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üç hafta 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içinde sonuçlandırır. Bu süre zorunlu hâllerde arabulucu tarafından en fazla bir hafta uzatılabilir</a:t>
            </a:r>
          </a:p>
          <a:p>
            <a:pPr marL="990600" lvl="2" indent="0" algn="just">
              <a:buSzPts val="2400"/>
              <a:buNone/>
            </a:pPr>
            <a:endParaRPr lang="tr-TR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İş Hukuku Uyuşmazlıklarında Dava Şartı Arabuluculuk</a:t>
            </a:r>
          </a:p>
          <a:p>
            <a:pPr marL="990600" lvl="2" indent="0" algn="just">
              <a:buSzPts val="2400"/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Arabulucu, yapılan başvuruyu görevlendirildiği tarihten itibaren</a:t>
            </a: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 üç hafta 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içinde sonuçlandırır. Bu süre zorunlu hallerde en fazla 1 hafta daha uzatılabilir</a:t>
            </a:r>
          </a:p>
          <a:p>
            <a:pPr marL="990600" lvl="2" indent="0" algn="just">
              <a:buSzPts val="2400"/>
              <a:buNone/>
            </a:pPr>
            <a:endParaRPr lang="tr-TR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990600" lvl="2" indent="0" algn="just">
              <a:buSzPts val="2400"/>
              <a:buNone/>
            </a:pPr>
            <a:endParaRPr lang="tr-TR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15" name="Picture 6" descr="page1image2980464">
            <a:extLst>
              <a:ext uri="{FF2B5EF4-FFF2-40B4-BE49-F238E27FC236}">
                <a16:creationId xmlns:a16="http://schemas.microsoft.com/office/drawing/2014/main" id="{C39EFBBB-40C7-37E6-CAA3-3A378F15E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951958"/>
            <a:ext cx="1858169" cy="129440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00772FD4-8246-B633-D222-7A3FDBD1FA31}"/>
              </a:ext>
            </a:extLst>
          </p:cNvPr>
          <p:cNvSpPr/>
          <p:nvPr/>
        </p:nvSpPr>
        <p:spPr>
          <a:xfrm>
            <a:off x="23193" y="6464854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7" name="Picture 2" descr="instagram logo ile ilgili gÃ¶rsel sonucu">
            <a:extLst>
              <a:ext uri="{FF2B5EF4-FFF2-40B4-BE49-F238E27FC236}">
                <a16:creationId xmlns:a16="http://schemas.microsoft.com/office/drawing/2014/main" id="{57D7F83A-970E-3278-5CC8-498344B8A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497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119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51600"/>
            <a:ext cx="12192000" cy="40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Shape 237"/>
          <p:cNvSpPr txBox="1">
            <a:spLocks/>
          </p:cNvSpPr>
          <p:nvPr/>
        </p:nvSpPr>
        <p:spPr>
          <a:xfrm>
            <a:off x="989234" y="1918016"/>
            <a:ext cx="8730500" cy="3145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381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2400"/>
              <a:buFontTx/>
              <a:buNone/>
              <a:tabLst/>
              <a:defRPr/>
            </a:pPr>
            <a:endParaRPr lang="en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777345" cy="130903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/>
          <p:cNvSpPr/>
          <p:nvPr/>
        </p:nvSpPr>
        <p:spPr>
          <a:xfrm rot="7221710">
            <a:off x="6869476" y="32880"/>
            <a:ext cx="391375" cy="632077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>
            <a:off x="5864045" y="-86701"/>
            <a:ext cx="1309035" cy="1482437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68" y="350703"/>
            <a:ext cx="6707732" cy="7619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rot="5400000">
            <a:off x="6697855" y="352104"/>
            <a:ext cx="767487" cy="757548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414565"/>
            <a:ext cx="6717000" cy="61365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76200">
              <a:buSzPts val="2400"/>
            </a:pPr>
            <a: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en-US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br>
              <a:rPr lang="tr-TR" sz="4000" dirty="0">
                <a:solidFill>
                  <a:srgbClr val="FFFF00"/>
                </a:solidFill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tr-TR" sz="3300" b="1" dirty="0">
                <a:solidFill>
                  <a:schemeClr val="bg1"/>
                </a:solidFill>
              </a:rPr>
              <a:t>Sigorta &amp; Arabuluculuk Soru ve Öneriler</a:t>
            </a:r>
            <a:br>
              <a:rPr lang="tr-TR" sz="3800" dirty="0">
                <a:solidFill>
                  <a:schemeClr val="bg1"/>
                </a:solidFill>
              </a:rPr>
            </a:br>
            <a:br>
              <a:rPr lang="tr-TR" sz="3800" dirty="0">
                <a:solidFill>
                  <a:schemeClr val="bg1"/>
                </a:solidFill>
              </a:rPr>
            </a:br>
            <a:endParaRPr lang="tr-TR" sz="3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Shape 237"/>
          <p:cNvSpPr txBox="1">
            <a:spLocks/>
          </p:cNvSpPr>
          <p:nvPr/>
        </p:nvSpPr>
        <p:spPr>
          <a:xfrm>
            <a:off x="679399" y="1825625"/>
            <a:ext cx="8730500" cy="323789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tr-TR" dirty="0">
              <a:latin typeface="+mj-lt"/>
            </a:endParaRPr>
          </a:p>
          <a:p>
            <a:pPr marL="457200" indent="-381000">
              <a:lnSpc>
                <a:spcPct val="100000"/>
              </a:lnSpc>
              <a:spcBef>
                <a:spcPts val="0"/>
              </a:spcBef>
              <a:buSzPts val="2400"/>
              <a:buFont typeface="Arial"/>
              <a:buChar char="▰"/>
            </a:pPr>
            <a:endParaRPr lang="en" sz="32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0492" y="4951959"/>
            <a:ext cx="8163124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000" dirty="0">
                <a:solidFill>
                  <a:srgbClr val="000000"/>
                </a:solidFill>
                <a:latin typeface="+mj-lt"/>
                <a:ea typeface="MS Mincho" charset="-128"/>
                <a:cs typeface="Times New Roman" charset="0"/>
              </a:rPr>
              <a:t>    </a:t>
            </a:r>
            <a:endParaRPr lang="en-US" sz="2000" dirty="0">
              <a:solidFill>
                <a:srgbClr val="000000"/>
              </a:solidFill>
              <a:effectLst/>
              <a:latin typeface="+mj-lt"/>
              <a:ea typeface="MS Mincho" charset="-128"/>
              <a:cs typeface="Times New Roman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5259" y="1636394"/>
            <a:ext cx="11338245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algn="just">
              <a:buSzPts val="2400"/>
            </a:pPr>
            <a:endParaRPr lang="tr-TR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Sigorta alanında arabuluculuk istisnası konular nelerdir ?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Sigorta </a:t>
            </a: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Tahkim’e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başvuru, istisna kapsamına girer mi?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Özel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kanunlarda tahkim veya </a:t>
            </a: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başka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bir alternatif </a:t>
            </a: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uyuşmazlık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çözüm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yoluna </a:t>
            </a:r>
            <a:r>
              <a:rPr lang="tr-TR" sz="24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başvurma</a:t>
            </a: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zorunluluğunun olduğu haller (?)</a:t>
            </a:r>
          </a:p>
          <a:p>
            <a:pPr marL="1371600" lvl="2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Tüketici yargısı </a:t>
            </a:r>
            <a:endParaRPr lang="tr-TR" sz="28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457200" indent="-381000" algn="just">
              <a:buSzPts val="2400"/>
              <a:buFont typeface="Arial"/>
              <a:buChar char="▰"/>
            </a:pPr>
            <a:r>
              <a:rPr lang="tr-TR" sz="28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Doğrudan Arabuluculuğa Başvurunun Önlenmesi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Şirkete Ön Başvuru Şartı </a:t>
            </a:r>
          </a:p>
          <a:p>
            <a:pPr marL="914400" lvl="1" indent="-381000" algn="just">
              <a:buSzPts val="2400"/>
              <a:buFont typeface="Arial"/>
              <a:buChar char="▰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İlk etapta poliçelere eklenecek madde ile getirilmesi ve </a:t>
            </a:r>
          </a:p>
          <a:p>
            <a:pPr marL="533400" lvl="1" algn="just">
              <a:buSzPts val="2400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    Arabulucular tarafından sorgulanmasının temini ?</a:t>
            </a:r>
          </a:p>
          <a:p>
            <a:pPr marL="533400" lvl="1" algn="just">
              <a:buSzPts val="2400"/>
            </a:pP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703621-FF80-BB45-99E8-E9BD77FFD7D6}"/>
              </a:ext>
            </a:extLst>
          </p:cNvPr>
          <p:cNvSpPr/>
          <p:nvPr/>
        </p:nvSpPr>
        <p:spPr>
          <a:xfrm rot="200907">
            <a:off x="8437224" y="1774268"/>
            <a:ext cx="3467616" cy="46166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effectLst>
            <a:softEdge rad="31750"/>
          </a:effectLst>
          <a:scene3d>
            <a:camera prst="isometricOffAxis2Left"/>
            <a:lightRig rig="threePt" dir="t"/>
          </a:scene3d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accent1">
                    <a:lumMod val="75000"/>
                  </a:schemeClr>
                </a:solidFill>
              </a:rPr>
              <a:t>6325 HUAK Md. 18/A (18) </a:t>
            </a:r>
            <a:endParaRPr lang="tr-TR" sz="2400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7FB5611-89D1-C345-AA0B-A485E0F189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361349"/>
              </p:ext>
            </p:extLst>
          </p:nvPr>
        </p:nvGraphicFramePr>
        <p:xfrm>
          <a:off x="6" y="6293937"/>
          <a:ext cx="12191994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822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208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71717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171567"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Picture 6" descr="page1image2980464">
            <a:extLst>
              <a:ext uri="{FF2B5EF4-FFF2-40B4-BE49-F238E27FC236}">
                <a16:creationId xmlns:a16="http://schemas.microsoft.com/office/drawing/2014/main" id="{C991D6FF-4009-B69F-E91F-4E9F86AC6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5814" y="4806366"/>
            <a:ext cx="1858169" cy="144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Rectangle 7">
            <a:extLst>
              <a:ext uri="{FF2B5EF4-FFF2-40B4-BE49-F238E27FC236}">
                <a16:creationId xmlns:a16="http://schemas.microsoft.com/office/drawing/2014/main" id="{531B336D-DC99-0F47-06FD-CB23DB1F0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2628" y="5951339"/>
            <a:ext cx="206002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mediasi</a:t>
            </a:r>
            <a:r>
              <a:rPr kumimoji="0" lang="tr-TR" altLang="tr-T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utura" panose="020B0602020204020303" pitchFamily="34" charset="-79"/>
              </a:rPr>
              <a:t> arabuluculuk 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DD6F7746-BC02-ED6A-3FA7-17FCE43588B7}"/>
              </a:ext>
            </a:extLst>
          </p:cNvPr>
          <p:cNvSpPr/>
          <p:nvPr/>
        </p:nvSpPr>
        <p:spPr>
          <a:xfrm>
            <a:off x="23193" y="6443435"/>
            <a:ext cx="12192000" cy="427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1800" b="1" i="1" dirty="0">
                <a:solidFill>
                  <a:schemeClr val="accent1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www.mediasi.com.tr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11" name="Picture 2" descr="instagram logo ile ilgili gÃ¶rsel sonucu">
            <a:extLst>
              <a:ext uri="{FF2B5EF4-FFF2-40B4-BE49-F238E27FC236}">
                <a16:creationId xmlns:a16="http://schemas.microsoft.com/office/drawing/2014/main" id="{18CECE87-F1BB-3891-AE85-2AE6849E03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892" y="6377247"/>
            <a:ext cx="638521" cy="476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8940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>
            <a:lumMod val="75000"/>
          </a:schemeClr>
        </a:solidFill>
        <a:scene3d>
          <a:camera prst="perspectiveHeroicExtremeLeftFacing"/>
          <a:lightRig rig="threePt" dir="t"/>
        </a:scene3d>
      </a:spPr>
      <a:bodyPr wrap="square" rtlCol="0">
        <a:spAutoFit/>
      </a:bodyPr>
      <a:lstStyle>
        <a:defPPr algn="ctr">
          <a:defRPr sz="2400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3596</TotalTime>
  <Words>1914</Words>
  <Application>Microsoft Office PowerPoint</Application>
  <PresentationFormat>Geniş ekran</PresentationFormat>
  <Paragraphs>375</Paragraphs>
  <Slides>19</Slides>
  <Notes>19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9" baseType="lpstr">
      <vt:lpstr>Arial</vt:lpstr>
      <vt:lpstr>Arial</vt:lpstr>
      <vt:lpstr>Calibri</vt:lpstr>
      <vt:lpstr>Calibri Light</vt:lpstr>
      <vt:lpstr>Chalkboard</vt:lpstr>
      <vt:lpstr>Futura</vt:lpstr>
      <vt:lpstr>Palatino</vt:lpstr>
      <vt:lpstr>Times New Roman</vt:lpstr>
      <vt:lpstr>var(--font-family-system)</vt:lpstr>
      <vt:lpstr>Office Theme</vt:lpstr>
      <vt:lpstr>     Sigorta İhtilaflarında  Arabuluculuk </vt:lpstr>
      <vt:lpstr>PowerPoint Sunusu</vt:lpstr>
      <vt:lpstr>PowerPoint Sunusu</vt:lpstr>
      <vt:lpstr>    Sigortacılıkta Taraflar  </vt:lpstr>
      <vt:lpstr>    Sigortacılıkta İhtilaf Türleri  </vt:lpstr>
      <vt:lpstr>     Sigorta Hasar ve Rücu Süreçleri   </vt:lpstr>
      <vt:lpstr>   </vt:lpstr>
      <vt:lpstr>    Arabuluculuk –Süreler   </vt:lpstr>
      <vt:lpstr>    Sigorta &amp; Arabuluculuk Soru ve Öneriler  </vt:lpstr>
      <vt:lpstr>    Arabuluculuk Süreci Hakkında  </vt:lpstr>
      <vt:lpstr>    Arabuluculuk Süreci Hakkında  </vt:lpstr>
      <vt:lpstr>    Arabuluculuk Süreci Hakkında  </vt:lpstr>
      <vt:lpstr>    Arabuluculuk Süreci Hakkında  </vt:lpstr>
      <vt:lpstr>    Sigorta &amp; Arabuluculuk Soru ve Öneriler 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Ahmet Karayazgan</dc:creator>
  <cp:lastModifiedBy>Şeyda Karayazgan</cp:lastModifiedBy>
  <cp:revision>331</cp:revision>
  <dcterms:created xsi:type="dcterms:W3CDTF">2018-01-20T21:14:18Z</dcterms:created>
  <dcterms:modified xsi:type="dcterms:W3CDTF">2022-12-01T10:27:30Z</dcterms:modified>
</cp:coreProperties>
</file>